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6.xml.rels" ContentType="application/vnd.openxmlformats-package.relationships+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media/image1.png" ContentType="image/png"/>
  <Override PartName="/ppt/media/image2.png" ContentType="image/png"/>
  <Override PartName="/ppt/media/image17.jpeg" ContentType="image/jpeg"/>
  <Override PartName="/ppt/media/image3.png" ContentType="image/png"/>
  <Override PartName="/ppt/media/image9.jpeg" ContentType="image/jpeg"/>
  <Override PartName="/ppt/media/image4.png" ContentType="image/png"/>
  <Override PartName="/ppt/media/image5.png" ContentType="image/png"/>
  <Override PartName="/ppt/media/image6.png" ContentType="image/png"/>
  <Override PartName="/ppt/media/image8.jpeg" ContentType="image/jpeg"/>
  <Override PartName="/ppt/media/image7.png" ContentType="image/png"/>
  <Override PartName="/ppt/media/image10.jpeg" ContentType="image/jpeg"/>
  <Override PartName="/ppt/media/image11.png" ContentType="image/png"/>
  <Override PartName="/ppt/media/image12.png" ContentType="image/png"/>
  <Override PartName="/ppt/media/image18.jpeg" ContentType="image/jpeg"/>
  <Override PartName="/ppt/media/image13.jpeg" ContentType="image/jpeg"/>
  <Override PartName="/ppt/media/image14.jpeg" ContentType="image/jpeg"/>
  <Override PartName="/ppt/media/image15.jpeg" ContentType="image/jpeg"/>
  <Override PartName="/ppt/media/image16.png" ContentType="image/png"/>
  <Override PartName="/ppt/media/image19.jpeg" ContentType="image/jpeg"/>
  <Override PartName="/ppt/media/image22.png" ContentType="image/png"/>
  <Override PartName="/ppt/media/image20.jpeg" ContentType="image/jpeg"/>
  <Override PartName="/ppt/media/image2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de-DE" sz="4400" spc="-1" strike="noStrike">
                <a:latin typeface="Arial"/>
              </a:rPr>
              <a:t>Folie mittels Klicken verschieben</a:t>
            </a:r>
            <a:endParaRPr b="0" lang="de-DE" sz="4400" spc="-1" strike="noStrike">
              <a:latin typeface="Arial"/>
            </a:endParaRPr>
          </a:p>
        </p:txBody>
      </p:sp>
      <p:sp>
        <p:nvSpPr>
          <p:cNvPr id="77" name="PlaceHolder 2"/>
          <p:cNvSpPr>
            <a:spLocks noGrp="1"/>
          </p:cNvSpPr>
          <p:nvPr>
            <p:ph type="body"/>
          </p:nvPr>
        </p:nvSpPr>
        <p:spPr>
          <a:xfrm>
            <a:off x="756000" y="5078520"/>
            <a:ext cx="6047640" cy="4811040"/>
          </a:xfrm>
          <a:prstGeom prst="rect">
            <a:avLst/>
          </a:prstGeom>
        </p:spPr>
        <p:txBody>
          <a:bodyPr lIns="0" rIns="0" tIns="0" bIns="0">
            <a:noAutofit/>
          </a:bodyPr>
          <a:p>
            <a:r>
              <a:rPr b="0" lang="de-DE" sz="2000" spc="-1" strike="noStrike">
                <a:latin typeface="Arial"/>
              </a:rPr>
              <a:t>Format der Notizen mittels Klicken bearbeiten</a:t>
            </a:r>
            <a:endParaRPr b="0" lang="de-DE" sz="2000" spc="-1" strike="noStrike">
              <a:latin typeface="Arial"/>
            </a:endParaRPr>
          </a:p>
        </p:txBody>
      </p:sp>
      <p:sp>
        <p:nvSpPr>
          <p:cNvPr id="78" name="PlaceHolder 3"/>
          <p:cNvSpPr>
            <a:spLocks noGrp="1"/>
          </p:cNvSpPr>
          <p:nvPr>
            <p:ph type="hdr"/>
          </p:nvPr>
        </p:nvSpPr>
        <p:spPr>
          <a:xfrm>
            <a:off x="0" y="0"/>
            <a:ext cx="3280680" cy="534240"/>
          </a:xfrm>
          <a:prstGeom prst="rect">
            <a:avLst/>
          </a:prstGeom>
        </p:spPr>
        <p:txBody>
          <a:bodyPr lIns="0" rIns="0" tIns="0" bIns="0">
            <a:noAutofit/>
          </a:bodyPr>
          <a:p>
            <a:r>
              <a:rPr b="0" lang="de-DE" sz="1400" spc="-1" strike="noStrike">
                <a:latin typeface="Times New Roman"/>
              </a:rPr>
              <a:t>&lt;Kopfzeile&gt;</a:t>
            </a:r>
            <a:endParaRPr b="0" lang="de-DE" sz="1400" spc="-1" strike="noStrike">
              <a:latin typeface="Times New Roman"/>
            </a:endParaRPr>
          </a:p>
        </p:txBody>
      </p:sp>
      <p:sp>
        <p:nvSpPr>
          <p:cNvPr id="79" name="PlaceHolder 4"/>
          <p:cNvSpPr>
            <a:spLocks noGrp="1"/>
          </p:cNvSpPr>
          <p:nvPr>
            <p:ph type="dt"/>
          </p:nvPr>
        </p:nvSpPr>
        <p:spPr>
          <a:xfrm>
            <a:off x="4278960" y="0"/>
            <a:ext cx="3280680" cy="534240"/>
          </a:xfrm>
          <a:prstGeom prst="rect">
            <a:avLst/>
          </a:prstGeom>
        </p:spPr>
        <p:txBody>
          <a:bodyPr lIns="0" rIns="0" tIns="0" bIns="0">
            <a:noAutofit/>
          </a:bodyPr>
          <a:p>
            <a:pPr algn="r"/>
            <a:r>
              <a:rPr b="0" lang="de-DE" sz="1400" spc="-1" strike="noStrike">
                <a:latin typeface="Times New Roman"/>
              </a:rPr>
              <a:t>&lt;Datum/Uhrzeit&gt;</a:t>
            </a:r>
            <a:endParaRPr b="0" lang="de-DE" sz="1400" spc="-1" strike="noStrike">
              <a:latin typeface="Times New Roman"/>
            </a:endParaRPr>
          </a:p>
        </p:txBody>
      </p:sp>
      <p:sp>
        <p:nvSpPr>
          <p:cNvPr id="80" name="PlaceHolder 5"/>
          <p:cNvSpPr>
            <a:spLocks noGrp="1"/>
          </p:cNvSpPr>
          <p:nvPr>
            <p:ph type="ftr"/>
          </p:nvPr>
        </p:nvSpPr>
        <p:spPr>
          <a:xfrm>
            <a:off x="0" y="10157400"/>
            <a:ext cx="3280680" cy="534240"/>
          </a:xfrm>
          <a:prstGeom prst="rect">
            <a:avLst/>
          </a:prstGeom>
        </p:spPr>
        <p:txBody>
          <a:bodyPr lIns="0" rIns="0" tIns="0" bIns="0" anchor="b">
            <a:noAutofit/>
          </a:bodyPr>
          <a:p>
            <a:r>
              <a:rPr b="0" lang="de-DE" sz="1400" spc="-1" strike="noStrike">
                <a:latin typeface="Times New Roman"/>
              </a:rPr>
              <a:t>&lt;Fußzeile&gt;</a:t>
            </a:r>
            <a:endParaRPr b="0" lang="de-DE" sz="1400" spc="-1" strike="noStrike">
              <a:latin typeface="Times New Roman"/>
            </a:endParaRPr>
          </a:p>
        </p:txBody>
      </p:sp>
      <p:sp>
        <p:nvSpPr>
          <p:cNvPr id="8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4FDA468A-6B01-4FB7-87D8-0DCCE2D3FC1B}" type="slidenum">
              <a:rPr b="0" lang="de-DE" sz="1400" spc="-1" strike="noStrike">
                <a:latin typeface="Times New Roman"/>
              </a:rPr>
              <a:t>&lt;Foliennummer&gt;</a:t>
            </a:fld>
            <a:endParaRPr b="0" lang="de-DE"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hyperlink" Target="http://www.un.org/sg/pdf/HIPPO_Report_1_June_2015.pdf" TargetMode="External"/><Relationship Id="rId2" Type="http://schemas.openxmlformats.org/officeDocument/2006/relationships/hyperlink" Target="http://www.un.org/en/peacebuilding/pdf/150630%20Report%20of%20the%20AGE%20on%20the%202015%20Peacebuilding%20Review%20FINAL.pdf" TargetMode="External"/><Relationship Id="rId3" Type="http://schemas.openxmlformats.org/officeDocument/2006/relationships/hyperlink" Target="http://wps.unwomen.org/~/media/files/un%20women/wps/highlights/unw-global-study-1325-2015.pdf" TargetMode="External"/><Relationship Id="rId4" Type="http://schemas.openxmlformats.org/officeDocument/2006/relationships/slide" Target="../slides/slide16.xml"/><Relationship Id="rId5"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hyperlink" Target="https://www.nonviolentpeaceforce.org/what-we-do/about-3/new-report-good-practices2" TargetMode="External"/><Relationship Id="rId2" Type="http://schemas.openxmlformats.org/officeDocument/2006/relationships/slide" Target="../slides/slide8.xml"/><Relationship Id="rId3"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sldImg"/>
          </p:nvPr>
        </p:nvSpPr>
        <p:spPr>
          <a:xfrm>
            <a:off x="1143000" y="685800"/>
            <a:ext cx="4571280" cy="3428280"/>
          </a:xfrm>
          <a:prstGeom prst="rect">
            <a:avLst/>
          </a:prstGeom>
        </p:spPr>
      </p:sp>
      <p:sp>
        <p:nvSpPr>
          <p:cNvPr id="134"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5640">
              <a:lnSpc>
                <a:spcPct val="100000"/>
              </a:lnSpc>
            </a:pPr>
            <a:r>
              <a:rPr b="0" lang="de-DE" sz="2000" spc="-1" strike="noStrike">
                <a:latin typeface="Arial"/>
              </a:rPr>
              <a:t>Powerpoint: Bund für Soziale Verteidigung e.V., Schwarzer Weg 8, 32423 Minden, erstellt von Christine Schweitzer (1/2020)</a:t>
            </a:r>
            <a:endParaRPr b="0" lang="de-DE" sz="2000" spc="-1" strike="noStrike">
              <a:latin typeface="Arial"/>
            </a:endParaRPr>
          </a:p>
          <a:p>
            <a:pPr marL="216000" indent="-215640">
              <a:lnSpc>
                <a:spcPct val="100000"/>
              </a:lnSpc>
            </a:pPr>
            <a:r>
              <a:rPr b="0" lang="de-DE" sz="2000" spc="-1" strike="noStrike">
                <a:latin typeface="Arial"/>
              </a:rPr>
              <a:t>Fotos: Die meisten © Nonviolent Peaceforce oder Christine Schweitzer; einige von Websites von EAPPI, Witness for Peace und Peace Brigades International.</a:t>
            </a:r>
            <a:endParaRPr b="0" lang="de-DE" sz="2000" spc="-1" strike="noStrike">
              <a:latin typeface="Arial"/>
            </a:endParaRPr>
          </a:p>
        </p:txBody>
      </p:sp>
      <p:sp>
        <p:nvSpPr>
          <p:cNvPr id="135"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5B86BCE-6987-4034-9B9C-FAF39B9D97C8}" type="slidenum">
              <a:rPr b="0" lang="de-DE" sz="1200" spc="-1" strike="noStrike">
                <a:solidFill>
                  <a:srgbClr val="000000"/>
                </a:solidFill>
                <a:latin typeface="+mn-lt"/>
                <a:ea typeface="+mn-ea"/>
              </a:rPr>
              <a:t>&lt;Foliennummer&gt;</a:t>
            </a:fld>
            <a:endParaRPr b="0" lang="de-DE" sz="12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sldImg"/>
          </p:nvPr>
        </p:nvSpPr>
        <p:spPr>
          <a:xfrm>
            <a:off x="1143000" y="685800"/>
            <a:ext cx="4571280" cy="3428280"/>
          </a:xfrm>
          <a:prstGeom prst="rect">
            <a:avLst/>
          </a:prstGeom>
        </p:spPr>
      </p:sp>
      <p:sp>
        <p:nvSpPr>
          <p:cNvPr id="161"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5640">
              <a:lnSpc>
                <a:spcPct val="100000"/>
              </a:lnSpc>
            </a:pPr>
            <a:r>
              <a:rPr b="0" lang="de-DE" sz="2000" spc="-1" strike="noStrike">
                <a:latin typeface="Arial"/>
              </a:rPr>
              <a:t>Fotos: Sri Lanka. Links: Überreste eines zerstörtes Dorfes. Oben rechts: Büro von Nonviolent Peaceforce (NP). Unten rechts: Drei Mitarbeiter*innen von NP.</a:t>
            </a:r>
            <a:endParaRPr b="0" lang="de-DE" sz="2000" spc="-1" strike="noStrike">
              <a:latin typeface="Arial"/>
            </a:endParaRPr>
          </a:p>
        </p:txBody>
      </p:sp>
      <p:sp>
        <p:nvSpPr>
          <p:cNvPr id="162"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7E9856B-C3D4-432E-8905-90046BC7C5DC}" type="slidenum">
              <a:rPr b="0" lang="de-DE" sz="1200" spc="-1" strike="noStrike">
                <a:solidFill>
                  <a:srgbClr val="000000"/>
                </a:solidFill>
                <a:latin typeface="+mn-lt"/>
                <a:ea typeface="+mn-ea"/>
              </a:rPr>
              <a:t>&lt;Foliennummer&gt;</a:t>
            </a:fld>
            <a:endParaRPr b="0" lang="de-DE" sz="12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sldImg"/>
          </p:nvPr>
        </p:nvSpPr>
        <p:spPr>
          <a:xfrm>
            <a:off x="1143000" y="685800"/>
            <a:ext cx="4571280" cy="3428280"/>
          </a:xfrm>
          <a:prstGeom prst="rect">
            <a:avLst/>
          </a:prstGeom>
        </p:spPr>
      </p:sp>
      <p:sp>
        <p:nvSpPr>
          <p:cNvPr id="164"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5640">
              <a:lnSpc>
                <a:spcPct val="100000"/>
              </a:lnSpc>
            </a:pPr>
            <a:r>
              <a:rPr b="0" lang="de-DE" sz="2000" spc="-1" strike="noStrike">
                <a:latin typeface="Arial"/>
              </a:rPr>
              <a:t>Foto: Freiwillige von EAPPI helfen bei de Olivenernte in den palästinensischen Gebieten. Dabei kommt es des Öfteren zu Übergriffen von israelischen Siedlern, weshalb palästinensische Bauern über die Anwesenheit von Internationalen froh sind.</a:t>
            </a:r>
            <a:endParaRPr b="0" lang="de-DE" sz="2000" spc="-1" strike="noStrike">
              <a:latin typeface="Arial"/>
            </a:endParaRPr>
          </a:p>
        </p:txBody>
      </p:sp>
      <p:sp>
        <p:nvSpPr>
          <p:cNvPr id="165"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6EBDDDA3-4E93-4915-A8FF-0F54EB8F7EB4}" type="slidenum">
              <a:rPr b="0" lang="de-DE" sz="1200" spc="-1" strike="noStrike">
                <a:solidFill>
                  <a:srgbClr val="000000"/>
                </a:solidFill>
                <a:latin typeface="+mn-lt"/>
                <a:ea typeface="+mn-ea"/>
              </a:rPr>
              <a:t>&lt;Foliennummer&gt;</a:t>
            </a:fld>
            <a:endParaRPr b="0" lang="de-DE" sz="12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type="sldImg"/>
          </p:nvPr>
        </p:nvSpPr>
        <p:spPr>
          <a:xfrm>
            <a:off x="1143000" y="685800"/>
            <a:ext cx="4571280" cy="3428280"/>
          </a:xfrm>
          <a:prstGeom prst="rect">
            <a:avLst/>
          </a:prstGeom>
        </p:spPr>
      </p:sp>
      <p:sp>
        <p:nvSpPr>
          <p:cNvPr id="167"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6000">
              <a:lnSpc>
                <a:spcPct val="100000"/>
              </a:lnSpc>
            </a:pPr>
            <a:r>
              <a:rPr b="0" lang="de-DE" sz="2000" spc="-1" strike="noStrike">
                <a:latin typeface="Arial"/>
              </a:rPr>
              <a:t>Foto: Witness for Peace ist eine US-amerikanische Gruppe, die entstand, als einige Kirchenmitglieder bei einem Besuch in einem Dorf in Nicaragua feststellten, dass die „Contras“, eine von den USA bezahlte Miliz, die gegen die sozialistische Regierung Nicaraguas kämpfte, sich durch ihre Präsenz von einem Angriff abhalten ließen. Daraufhin verbanden sie Präsenz im Kriegsgebiet mit Protest zuhause in den USA gegen den Krieg.</a:t>
            </a:r>
            <a:endParaRPr b="0" lang="de-DE" sz="2000" spc="-1" strike="noStrike">
              <a:latin typeface="Arial"/>
            </a:endParaRPr>
          </a:p>
          <a:p>
            <a:pPr marL="216000" indent="-216000">
              <a:lnSpc>
                <a:spcPct val="100000"/>
              </a:lnSpc>
            </a:pPr>
            <a:endParaRPr b="0" lang="de-DE" sz="2000" spc="-1" strike="noStrike">
              <a:latin typeface="Arial"/>
            </a:endParaRPr>
          </a:p>
        </p:txBody>
      </p:sp>
      <p:sp>
        <p:nvSpPr>
          <p:cNvPr id="168"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5A6AA90-E027-4B12-81B5-07E860A82815}" type="slidenum">
              <a:rPr b="0" lang="de-DE" sz="1200" spc="-1" strike="noStrike">
                <a:solidFill>
                  <a:srgbClr val="000000"/>
                </a:solidFill>
                <a:latin typeface="+mn-lt"/>
                <a:ea typeface="+mn-ea"/>
              </a:rPr>
              <a:t>&lt;Foliennummer&gt;</a:t>
            </a:fld>
            <a:endParaRPr b="0" lang="de-DE" sz="12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sldImg"/>
          </p:nvPr>
        </p:nvSpPr>
        <p:spPr>
          <a:xfrm>
            <a:off x="1143000" y="685800"/>
            <a:ext cx="4571280" cy="3428280"/>
          </a:xfrm>
          <a:prstGeom prst="rect">
            <a:avLst/>
          </a:prstGeom>
        </p:spPr>
      </p:sp>
      <p:sp>
        <p:nvSpPr>
          <p:cNvPr id="170"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5640">
              <a:lnSpc>
                <a:spcPct val="100000"/>
              </a:lnSpc>
            </a:pPr>
            <a:r>
              <a:rPr b="0" lang="de-DE" sz="2000" spc="-1" strike="noStrike">
                <a:latin typeface="Arial"/>
              </a:rPr>
              <a:t>Fotos: Bilder von Treffen von Nonviolent Peaceforce.</a:t>
            </a:r>
            <a:endParaRPr b="0" lang="de-DE" sz="2000" spc="-1" strike="noStrike">
              <a:latin typeface="Arial"/>
            </a:endParaRPr>
          </a:p>
        </p:txBody>
      </p:sp>
      <p:sp>
        <p:nvSpPr>
          <p:cNvPr id="171"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F3777C5B-858E-4ABA-A52A-62109CC8C36E}" type="slidenum">
              <a:rPr b="0" lang="de-DE" sz="1200" spc="-1" strike="noStrike">
                <a:solidFill>
                  <a:srgbClr val="000000"/>
                </a:solidFill>
                <a:latin typeface="+mn-lt"/>
                <a:ea typeface="+mn-ea"/>
              </a:rPr>
              <a:t>&lt;Foliennummer&gt;</a:t>
            </a:fld>
            <a:endParaRPr b="0" lang="de-DE" sz="12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sldImg"/>
          </p:nvPr>
        </p:nvSpPr>
        <p:spPr>
          <a:xfrm>
            <a:off x="1143000" y="685800"/>
            <a:ext cx="4571280" cy="3428280"/>
          </a:xfrm>
          <a:prstGeom prst="rect">
            <a:avLst/>
          </a:prstGeom>
        </p:spPr>
      </p:sp>
      <p:sp>
        <p:nvSpPr>
          <p:cNvPr id="173" name="PlaceHolder 2"/>
          <p:cNvSpPr>
            <a:spLocks noGrp="1"/>
          </p:cNvSpPr>
          <p:nvPr>
            <p:ph type="body"/>
          </p:nvPr>
        </p:nvSpPr>
        <p:spPr>
          <a:xfrm>
            <a:off x="685800" y="4343400"/>
            <a:ext cx="5485680" cy="4114080"/>
          </a:xfrm>
          <a:prstGeom prst="rect">
            <a:avLst/>
          </a:prstGeom>
        </p:spPr>
        <p:txBody>
          <a:bodyPr lIns="0" rIns="0" tIns="0" bIns="0">
            <a:normAutofit/>
          </a:bodyPr>
          <a:p>
            <a:endParaRPr b="0" lang="de-DE" sz="2000" spc="-1" strike="noStrike">
              <a:latin typeface="Arial"/>
            </a:endParaRPr>
          </a:p>
        </p:txBody>
      </p:sp>
      <p:sp>
        <p:nvSpPr>
          <p:cNvPr id="174"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DDF4B5C2-6074-4BD4-8DE6-9B309DC3EC4C}" type="slidenum">
              <a:rPr b="0" lang="de-DE" sz="1200" spc="-1" strike="noStrike">
                <a:solidFill>
                  <a:srgbClr val="000000"/>
                </a:solidFill>
                <a:latin typeface="+mn-lt"/>
                <a:ea typeface="+mn-ea"/>
              </a:rPr>
              <a:t>&lt;Foliennummer&gt;</a:t>
            </a:fld>
            <a:endParaRPr b="0" lang="de-DE" sz="12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sldImg"/>
          </p:nvPr>
        </p:nvSpPr>
        <p:spPr>
          <a:xfrm>
            <a:off x="1143000" y="685800"/>
            <a:ext cx="4571280" cy="3428280"/>
          </a:xfrm>
          <a:prstGeom prst="rect">
            <a:avLst/>
          </a:prstGeom>
        </p:spPr>
      </p:sp>
      <p:sp>
        <p:nvSpPr>
          <p:cNvPr id="176"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6000">
              <a:lnSpc>
                <a:spcPct val="100000"/>
              </a:lnSpc>
            </a:pPr>
            <a:r>
              <a:rPr b="0" lang="de-DE" sz="2000" spc="-1" strike="noStrike">
                <a:latin typeface="Arial"/>
              </a:rPr>
              <a:t>Die Arbeit des Zivilen Peacekeepings (englisch oft: Unarmed Civilian Protection) wird in mehreren-UN-Berichten und in den deutschen Leitlinien zur Krisenprävention („</a:t>
            </a:r>
            <a:r>
              <a:rPr b="0" lang="de-DE" sz="1200" spc="-1" strike="noStrike">
                <a:solidFill>
                  <a:srgbClr val="000000"/>
                </a:solidFill>
                <a:latin typeface="+mn-lt"/>
                <a:ea typeface="+mn-ea"/>
              </a:rPr>
              <a:t>Krisen verhindern, Konflikte bewältigen, Frieden fördern.“, 2017</a:t>
            </a:r>
            <a:r>
              <a:rPr b="0" lang="de-DE" sz="2000" spc="-1" strike="noStrike">
                <a:solidFill>
                  <a:srgbClr val="000000"/>
                </a:solidFill>
                <a:latin typeface="+mn-lt"/>
                <a:ea typeface="+mn-ea"/>
              </a:rPr>
              <a:t>) als zu fördernde Aufgabe benannt.</a:t>
            </a:r>
            <a:endParaRPr b="0" lang="de-DE" sz="2000" spc="-1" strike="noStrike">
              <a:latin typeface="Arial"/>
            </a:endParaRPr>
          </a:p>
          <a:p>
            <a:pPr marL="216000" indent="-216000">
              <a:lnSpc>
                <a:spcPct val="100000"/>
              </a:lnSpc>
            </a:pPr>
            <a:r>
              <a:rPr b="0" lang="de-DE" sz="1200" spc="-1" strike="noStrike">
                <a:solidFill>
                  <a:srgbClr val="000000"/>
                </a:solidFill>
                <a:latin typeface="+mn-lt"/>
                <a:ea typeface="+mn-ea"/>
              </a:rPr>
              <a:t>HIPPO Bericht (ein Bericht eines Hohen Unabhängigen Panels 2015 zu Friedensoperationen</a:t>
            </a:r>
            <a:r>
              <a:rPr b="0" lang="de-DE" sz="1200" spc="-1" strike="noStrike" u="sng" baseline="30000">
                <a:solidFill>
                  <a:srgbClr val="000000"/>
                </a:solidFill>
                <a:uFillTx/>
                <a:latin typeface="+mn-lt"/>
                <a:ea typeface="+mn-ea"/>
              </a:rPr>
              <a:t>1</a:t>
            </a:r>
            <a:endParaRPr b="0" lang="de-DE" sz="1200" spc="-1" strike="noStrike">
              <a:latin typeface="Arial"/>
            </a:endParaRPr>
          </a:p>
          <a:p>
            <a:pPr marL="216000" indent="-216000">
              <a:lnSpc>
                <a:spcPct val="100000"/>
              </a:lnSpc>
            </a:pPr>
            <a:r>
              <a:rPr b="0" lang="de-DE" sz="1200" spc="-1" strike="noStrike">
                <a:solidFill>
                  <a:srgbClr val="000000"/>
                </a:solidFill>
                <a:latin typeface="+mn-lt"/>
                <a:ea typeface="+mn-ea"/>
              </a:rPr>
              <a:t>Peace Architecture Bericht</a:t>
            </a:r>
            <a:r>
              <a:rPr b="0" lang="de-DE" sz="1200" spc="-1" strike="noStrike" u="sng" baseline="30000">
                <a:solidFill>
                  <a:srgbClr val="000000"/>
                </a:solidFill>
                <a:uFillTx/>
                <a:latin typeface="+mn-lt"/>
                <a:ea typeface="+mn-ea"/>
              </a:rPr>
              <a:t>2</a:t>
            </a:r>
            <a:endParaRPr b="0" lang="de-DE" sz="1200" spc="-1" strike="noStrike">
              <a:latin typeface="Arial"/>
            </a:endParaRPr>
          </a:p>
          <a:p>
            <a:pPr marL="216000" indent="-216000">
              <a:lnSpc>
                <a:spcPct val="100000"/>
              </a:lnSpc>
            </a:pPr>
            <a:r>
              <a:rPr b="0" lang="de-DE" sz="1200" spc="-1" strike="noStrike">
                <a:solidFill>
                  <a:srgbClr val="000000"/>
                </a:solidFill>
                <a:latin typeface="+mn-lt"/>
                <a:ea typeface="+mn-ea"/>
              </a:rPr>
              <a:t>Women, Peace and Security Bericht zur Umsetzung von UN-Resolution 1325 </a:t>
            </a:r>
            <a:r>
              <a:rPr b="0" lang="de-DE" sz="1200" spc="-1" strike="noStrike" u="sng" baseline="30000">
                <a:solidFill>
                  <a:srgbClr val="000000"/>
                </a:solidFill>
                <a:uFillTx/>
                <a:latin typeface="+mn-lt"/>
                <a:ea typeface="+mn-ea"/>
              </a:rPr>
              <a:t>3</a:t>
            </a:r>
            <a:endParaRPr b="0" lang="de-DE" sz="1200" spc="-1" strike="noStrike">
              <a:latin typeface="Arial"/>
            </a:endParaRPr>
          </a:p>
          <a:p>
            <a:pPr marL="216000" indent="-216000">
              <a:lnSpc>
                <a:spcPct val="100000"/>
              </a:lnSpc>
            </a:pPr>
            <a:r>
              <a:rPr b="0" lang="de-DE" sz="1200" spc="-1" strike="noStrike" u="sng">
                <a:solidFill>
                  <a:srgbClr val="000000"/>
                </a:solidFill>
                <a:uFillTx/>
                <a:latin typeface="+mn-lt"/>
                <a:ea typeface="+mn-ea"/>
              </a:rPr>
              <a:t>1</a:t>
            </a:r>
            <a:r>
              <a:rPr b="0" lang="de-DE" sz="1200" spc="-1" strike="noStrike">
                <a:solidFill>
                  <a:srgbClr val="000000"/>
                </a:solidFill>
                <a:latin typeface="+mn-lt"/>
                <a:ea typeface="+mn-ea"/>
              </a:rPr>
              <a:t> </a:t>
            </a:r>
            <a:r>
              <a:rPr b="0" lang="de-DE" sz="1200" spc="-1" strike="noStrike" u="sng">
                <a:solidFill>
                  <a:srgbClr val="000000"/>
                </a:solidFill>
                <a:uFillTx/>
                <a:latin typeface="+mn-lt"/>
                <a:ea typeface="+mn-ea"/>
                <a:hlinkClick r:id="rId1"/>
              </a:rPr>
              <a:t>http://www.un.org/sg/pdf/HIPPO_Report_1_June_2015.pdf</a:t>
            </a:r>
            <a:r>
              <a:rPr b="0" lang="de-DE" sz="1200" spc="-1" strike="noStrike">
                <a:solidFill>
                  <a:srgbClr val="000000"/>
                </a:solidFill>
                <a:latin typeface="+mn-lt"/>
                <a:ea typeface="+mn-ea"/>
              </a:rPr>
              <a:t> </a:t>
            </a:r>
            <a:endParaRPr b="0" lang="de-DE" sz="1200" spc="-1" strike="noStrike">
              <a:latin typeface="Arial"/>
            </a:endParaRPr>
          </a:p>
          <a:p>
            <a:pPr marL="216000" indent="-216000">
              <a:lnSpc>
                <a:spcPct val="100000"/>
              </a:lnSpc>
            </a:pPr>
            <a:r>
              <a:rPr b="0" lang="de-DE" sz="1200" spc="-1" strike="noStrike" u="sng">
                <a:solidFill>
                  <a:srgbClr val="000000"/>
                </a:solidFill>
                <a:uFillTx/>
                <a:latin typeface="+mn-lt"/>
                <a:ea typeface="+mn-ea"/>
              </a:rPr>
              <a:t>2</a:t>
            </a:r>
            <a:r>
              <a:rPr b="0" lang="de-DE" sz="1200" spc="-1" strike="noStrike" u="sng">
                <a:solidFill>
                  <a:srgbClr val="000000"/>
                </a:solidFill>
                <a:uFillTx/>
                <a:latin typeface="+mn-lt"/>
                <a:ea typeface="+mn-ea"/>
                <a:hlinkClick r:id="rId2"/>
              </a:rPr>
              <a:t>http://www.un.org/en/peacebuilding/pdf/150630%20Report%20of%20the%20AGE%20on%20the%202015%20Peacebuilding%20Review%20FINAL.pdf</a:t>
            </a:r>
            <a:r>
              <a:rPr b="0" lang="de-DE" sz="1200" spc="-1" strike="noStrike">
                <a:solidFill>
                  <a:srgbClr val="000000"/>
                </a:solidFill>
                <a:latin typeface="+mn-lt"/>
                <a:ea typeface="+mn-ea"/>
              </a:rPr>
              <a:t> </a:t>
            </a:r>
            <a:endParaRPr b="0" lang="de-DE" sz="1200" spc="-1" strike="noStrike">
              <a:latin typeface="Arial"/>
            </a:endParaRPr>
          </a:p>
          <a:p>
            <a:pPr marL="216000" indent="-216000">
              <a:lnSpc>
                <a:spcPct val="100000"/>
              </a:lnSpc>
            </a:pPr>
            <a:r>
              <a:rPr b="0" lang="de-DE" sz="1200" spc="-1" strike="noStrike" u="sng">
                <a:solidFill>
                  <a:srgbClr val="000000"/>
                </a:solidFill>
                <a:uFillTx/>
                <a:latin typeface="+mn-lt"/>
                <a:ea typeface="+mn-ea"/>
              </a:rPr>
              <a:t>3</a:t>
            </a:r>
            <a:r>
              <a:rPr b="0" lang="de-DE" sz="1200" spc="-1" strike="noStrike">
                <a:solidFill>
                  <a:srgbClr val="000000"/>
                </a:solidFill>
                <a:latin typeface="+mn-lt"/>
                <a:ea typeface="+mn-ea"/>
              </a:rPr>
              <a:t> </a:t>
            </a:r>
            <a:r>
              <a:rPr b="0" lang="de-DE" sz="1200" spc="-1" strike="noStrike" u="sng">
                <a:solidFill>
                  <a:srgbClr val="000000"/>
                </a:solidFill>
                <a:uFillTx/>
                <a:latin typeface="+mn-lt"/>
                <a:ea typeface="+mn-ea"/>
                <a:hlinkClick r:id="rId3"/>
              </a:rPr>
              <a:t>http://wps.unwomen.org/~/media/files/un%20women/wps/highlights/unw-global-study-1325-2015.pdf</a:t>
            </a:r>
            <a:r>
              <a:rPr b="0" lang="de-DE" sz="1200" spc="-1" strike="noStrike">
                <a:solidFill>
                  <a:srgbClr val="000000"/>
                </a:solidFill>
                <a:latin typeface="+mn-lt"/>
                <a:ea typeface="+mn-ea"/>
              </a:rPr>
              <a:t> </a:t>
            </a:r>
            <a:endParaRPr b="0" lang="de-DE" sz="1200" spc="-1" strike="noStrike">
              <a:latin typeface="Arial"/>
            </a:endParaRPr>
          </a:p>
          <a:p>
            <a:pPr marL="216000" indent="-216000">
              <a:lnSpc>
                <a:spcPct val="100000"/>
              </a:lnSpc>
            </a:pPr>
            <a:endParaRPr b="0" lang="de-DE" sz="1200" spc="-1" strike="noStrike">
              <a:latin typeface="Arial"/>
            </a:endParaRPr>
          </a:p>
        </p:txBody>
      </p:sp>
      <p:sp>
        <p:nvSpPr>
          <p:cNvPr id="177"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E531FD80-E1B3-43C3-9B4E-7CD6FEBD2303}" type="slidenum">
              <a:rPr b="0" lang="de-DE" sz="1200" spc="-1" strike="noStrike">
                <a:solidFill>
                  <a:srgbClr val="000000"/>
                </a:solidFill>
                <a:latin typeface="+mn-lt"/>
                <a:ea typeface="+mn-ea"/>
              </a:rPr>
              <a:t>&lt;Foliennummer&gt;</a:t>
            </a:fld>
            <a:endParaRPr b="0" lang="de-DE" sz="12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sldImg"/>
          </p:nvPr>
        </p:nvSpPr>
        <p:spPr>
          <a:xfrm>
            <a:off x="1143000" y="685800"/>
            <a:ext cx="4571280" cy="3428280"/>
          </a:xfrm>
          <a:prstGeom prst="rect">
            <a:avLst/>
          </a:prstGeom>
        </p:spPr>
      </p:sp>
      <p:sp>
        <p:nvSpPr>
          <p:cNvPr id="137"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5640">
              <a:lnSpc>
                <a:spcPct val="100000"/>
              </a:lnSpc>
            </a:pPr>
            <a:r>
              <a:rPr b="0" lang="de-DE" sz="2000" spc="-1" strike="noStrike">
                <a:latin typeface="Arial"/>
              </a:rPr>
              <a:t>Foto: Straßenszene in den Philippinen. Foto: NP</a:t>
            </a:r>
            <a:endParaRPr b="0" lang="de-DE" sz="2000" spc="-1" strike="noStrike">
              <a:latin typeface="Arial"/>
            </a:endParaRPr>
          </a:p>
        </p:txBody>
      </p:sp>
      <p:sp>
        <p:nvSpPr>
          <p:cNvPr id="138"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75B17B0-3A57-4A61-B78B-AC43AFA11E7C}" type="slidenum">
              <a:rPr b="0" lang="de-DE" sz="1200" spc="-1" strike="noStrike">
                <a:solidFill>
                  <a:srgbClr val="000000"/>
                </a:solidFill>
                <a:latin typeface="+mn-lt"/>
                <a:ea typeface="+mn-ea"/>
              </a:rPr>
              <a:t>&lt;Foliennummer&gt;</a:t>
            </a:fld>
            <a:endParaRPr b="0" lang="de-DE"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sldImg"/>
          </p:nvPr>
        </p:nvSpPr>
        <p:spPr>
          <a:xfrm>
            <a:off x="1143000" y="685800"/>
            <a:ext cx="4571280" cy="3428280"/>
          </a:xfrm>
          <a:prstGeom prst="rect">
            <a:avLst/>
          </a:prstGeom>
        </p:spPr>
      </p:sp>
      <p:sp>
        <p:nvSpPr>
          <p:cNvPr id="140"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5640">
              <a:lnSpc>
                <a:spcPct val="100000"/>
              </a:lnSpc>
            </a:pPr>
            <a:r>
              <a:rPr b="0" lang="de-DE" sz="2000" spc="-1" strike="noStrike">
                <a:latin typeface="Arial"/>
              </a:rPr>
              <a:t>Fotos von links: EAPPI = Ökumenisches Begleitprogramm in Palästina und Israel; Team von Nonviolent Peaceforce in den Philippinen; Beobachter*innen von NP im Südsudan; Witness for Peace</a:t>
            </a:r>
            <a:endParaRPr b="0" lang="de-DE" sz="2000" spc="-1" strike="noStrike">
              <a:latin typeface="Arial"/>
            </a:endParaRPr>
          </a:p>
        </p:txBody>
      </p:sp>
      <p:sp>
        <p:nvSpPr>
          <p:cNvPr id="141"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57B13505-1E36-46E0-BBE9-6BF48BD29205}" type="slidenum">
              <a:rPr b="0" lang="de-DE" sz="1200" spc="-1" strike="noStrike">
                <a:solidFill>
                  <a:srgbClr val="000000"/>
                </a:solidFill>
                <a:latin typeface="+mn-lt"/>
                <a:ea typeface="+mn-ea"/>
              </a:rPr>
              <a:t>&lt;Foliennummer&gt;</a:t>
            </a:fld>
            <a:endParaRPr b="0" lang="de-DE" sz="12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type="sldImg"/>
          </p:nvPr>
        </p:nvSpPr>
        <p:spPr>
          <a:xfrm>
            <a:off x="1143000" y="685800"/>
            <a:ext cx="4571280" cy="3428280"/>
          </a:xfrm>
          <a:prstGeom prst="rect">
            <a:avLst/>
          </a:prstGeom>
        </p:spPr>
      </p:sp>
      <p:sp>
        <p:nvSpPr>
          <p:cNvPr id="143" name="PlaceHolder 2"/>
          <p:cNvSpPr>
            <a:spLocks noGrp="1"/>
          </p:cNvSpPr>
          <p:nvPr>
            <p:ph type="body"/>
          </p:nvPr>
        </p:nvSpPr>
        <p:spPr>
          <a:xfrm>
            <a:off x="685800" y="4343400"/>
            <a:ext cx="5485680" cy="4114080"/>
          </a:xfrm>
          <a:prstGeom prst="rect">
            <a:avLst/>
          </a:prstGeom>
        </p:spPr>
        <p:txBody>
          <a:bodyPr lIns="0" rIns="0" tIns="0" bIns="0">
            <a:normAutofit/>
          </a:bodyPr>
          <a:p>
            <a:endParaRPr b="0" lang="de-DE" sz="2000" spc="-1" strike="noStrike">
              <a:latin typeface="Arial"/>
            </a:endParaRPr>
          </a:p>
        </p:txBody>
      </p:sp>
      <p:sp>
        <p:nvSpPr>
          <p:cNvPr id="144"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7192DCA-9F3D-420C-BFFB-E9D7123576B8}" type="slidenum">
              <a:rPr b="0" lang="de-DE" sz="1200" spc="-1" strike="noStrike">
                <a:solidFill>
                  <a:srgbClr val="000000"/>
                </a:solidFill>
                <a:latin typeface="+mn-lt"/>
                <a:ea typeface="+mn-ea"/>
              </a:rPr>
              <a:t>&lt;Foliennummer&gt;</a:t>
            </a:fld>
            <a:endParaRPr b="0" lang="de-DE" sz="12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sldImg"/>
          </p:nvPr>
        </p:nvSpPr>
        <p:spPr>
          <a:xfrm>
            <a:off x="1143000" y="685800"/>
            <a:ext cx="4571280" cy="3428280"/>
          </a:xfrm>
          <a:prstGeom prst="rect">
            <a:avLst/>
          </a:prstGeom>
        </p:spPr>
      </p:sp>
      <p:sp>
        <p:nvSpPr>
          <p:cNvPr id="146"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5640">
              <a:lnSpc>
                <a:spcPct val="100000"/>
              </a:lnSpc>
            </a:pPr>
            <a:r>
              <a:rPr b="0" lang="de-DE" sz="2000" spc="-1" strike="noStrike">
                <a:latin typeface="Arial"/>
              </a:rPr>
              <a:t>Das Foto zeigt einen bolivianischen Soldaten bei einer Übung. </a:t>
            </a:r>
            <a:endParaRPr b="0" lang="de-DE" sz="2000" spc="-1" strike="noStrike">
              <a:latin typeface="Arial"/>
            </a:endParaRPr>
          </a:p>
        </p:txBody>
      </p:sp>
      <p:sp>
        <p:nvSpPr>
          <p:cNvPr id="147"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EB797C75-60C0-4608-A9A8-05445C0FEF95}" type="slidenum">
              <a:rPr b="0" lang="de-DE" sz="1200" spc="-1" strike="noStrike">
                <a:solidFill>
                  <a:srgbClr val="000000"/>
                </a:solidFill>
                <a:latin typeface="+mn-lt"/>
                <a:ea typeface="+mn-ea"/>
              </a:rPr>
              <a:t>&lt;Foliennummer&gt;</a:t>
            </a:fld>
            <a:endParaRPr b="0" lang="de-DE" sz="12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type="sldImg"/>
          </p:nvPr>
        </p:nvSpPr>
        <p:spPr>
          <a:xfrm>
            <a:off x="1143000" y="685800"/>
            <a:ext cx="4571280" cy="3428280"/>
          </a:xfrm>
          <a:prstGeom prst="rect">
            <a:avLst/>
          </a:prstGeom>
        </p:spPr>
      </p:sp>
      <p:sp>
        <p:nvSpPr>
          <p:cNvPr id="149"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5640">
              <a:lnSpc>
                <a:spcPct val="100000"/>
              </a:lnSpc>
            </a:pPr>
            <a:r>
              <a:rPr b="0" lang="de-DE" sz="2000" spc="-1" strike="noStrike">
                <a:latin typeface="Arial"/>
              </a:rPr>
              <a:t>Foto: Bantay Ceasefire (s. nächste Folie)</a:t>
            </a:r>
            <a:endParaRPr b="0" lang="de-DE" sz="2000" spc="-1" strike="noStrike">
              <a:latin typeface="Arial"/>
            </a:endParaRPr>
          </a:p>
        </p:txBody>
      </p:sp>
      <p:sp>
        <p:nvSpPr>
          <p:cNvPr id="150"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225965F3-2012-4E7C-B385-3E6EF2C6CC1C}" type="slidenum">
              <a:rPr b="0" lang="de-DE" sz="1200" spc="-1" strike="noStrike">
                <a:solidFill>
                  <a:srgbClr val="000000"/>
                </a:solidFill>
                <a:latin typeface="+mn-lt"/>
                <a:ea typeface="+mn-ea"/>
              </a:rPr>
              <a:t>&lt;Foliennummer&gt;</a:t>
            </a:fld>
            <a:endParaRPr b="0" lang="de-DE" sz="12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sldImg"/>
          </p:nvPr>
        </p:nvSpPr>
        <p:spPr>
          <a:xfrm>
            <a:off x="1143000" y="685800"/>
            <a:ext cx="4571280" cy="3428280"/>
          </a:xfrm>
          <a:prstGeom prst="rect">
            <a:avLst/>
          </a:prstGeom>
        </p:spPr>
      </p:sp>
      <p:sp>
        <p:nvSpPr>
          <p:cNvPr id="152" name="PlaceHolder 2"/>
          <p:cNvSpPr>
            <a:spLocks noGrp="1"/>
          </p:cNvSpPr>
          <p:nvPr>
            <p:ph type="body"/>
          </p:nvPr>
        </p:nvSpPr>
        <p:spPr>
          <a:xfrm>
            <a:off x="685800" y="4343400"/>
            <a:ext cx="5485680" cy="4114080"/>
          </a:xfrm>
          <a:prstGeom prst="rect">
            <a:avLst/>
          </a:prstGeom>
        </p:spPr>
        <p:txBody>
          <a:bodyPr lIns="0" rIns="0" tIns="0" bIns="0">
            <a:normAutofit fontScale="34000"/>
          </a:bodyPr>
          <a:p>
            <a:pPr marL="216000" indent="-216000">
              <a:lnSpc>
                <a:spcPct val="100000"/>
              </a:lnSpc>
            </a:pPr>
            <a:r>
              <a:rPr b="0" lang="de-DE" sz="2000" spc="-1" strike="noStrike">
                <a:latin typeface="Arial"/>
              </a:rPr>
              <a:t>Foto rechts: Eine Tafel der Ausstellung „Wirksam ohne Waffen“. Die 17 Roll-Ups können beim BSV ausgeliehen werden (info@soziale-verteidigung.de).</a:t>
            </a:r>
            <a:endParaRPr b="0" lang="de-DE" sz="2000" spc="-1" strike="noStrike">
              <a:latin typeface="Arial"/>
            </a:endParaRPr>
          </a:p>
          <a:p>
            <a:pPr marL="216000" indent="-216000">
              <a:lnSpc>
                <a:spcPct val="100000"/>
              </a:lnSpc>
            </a:pPr>
            <a:r>
              <a:rPr b="0" lang="de-DE" sz="2000" spc="-1" strike="noStrike">
                <a:latin typeface="Arial"/>
              </a:rPr>
              <a:t>Eine kleine Geschichte zu NP: Regierungssoldaten und Rebellen haben Stützpunkte nicht weit voneinander entfernt. Eines Tages beobachten Dorfbewohner*innen, wie die Regierungstruppen mit allem Gerät ihren Stützpunkt verlassen. Normalerweise würden sie jetzt fliehen, weil sie davon ausgehen müssten, dass die Soldaten die Rebellen angreifen wollen. Aber NP hatte sie bei dem Aufbau eines Frühwarnsystems unterstützt. Sie nutzen das und rufen erstmal im Büro von NP an. Der dortige Mitarbeiter hat die Handynummern der lokalen Kommandeure der Regierungstruppen wie der Rebellen auf seinem Handy gespeichert, weil das Team beide gut kennt. Er ruft die Soldaten an: „Was macht Ihr denn da?“ Die Antwort: „Wir werden verlegt, kein Angriff geplant“. Das teilt der NP-Mitarbeiter den Rebellen mit, die sich ihrerseits schon für einen Kampf bereit machten, und dann den Dorfbewohner*innen. Ergebnis: Eine mögliche Eskalation durch einen Kampf aus einem Missverständnis heraus und Flucht von Zivilbevölkerung wurde vermieden.</a:t>
            </a:r>
            <a:endParaRPr b="0" lang="de-DE" sz="2000" spc="-1" strike="noStrike">
              <a:latin typeface="Arial"/>
            </a:endParaRPr>
          </a:p>
          <a:p>
            <a:pPr marL="216000" indent="-216000">
              <a:lnSpc>
                <a:spcPct val="100000"/>
              </a:lnSpc>
            </a:pPr>
            <a:endParaRPr b="0" lang="de-DE" sz="2000" spc="-1" strike="noStrike">
              <a:latin typeface="Arial"/>
            </a:endParaRPr>
          </a:p>
        </p:txBody>
      </p:sp>
      <p:sp>
        <p:nvSpPr>
          <p:cNvPr id="153"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AEE6E131-C53C-45FD-8F2A-39A3C5FDD0FF}" type="slidenum">
              <a:rPr b="0" lang="de-DE" sz="1200" spc="-1" strike="noStrike">
                <a:solidFill>
                  <a:srgbClr val="000000"/>
                </a:solidFill>
                <a:latin typeface="+mn-lt"/>
                <a:ea typeface="+mn-ea"/>
              </a:rPr>
              <a:t>&lt;Foliennummer&gt;</a:t>
            </a:fld>
            <a:endParaRPr b="0" lang="de-DE" sz="12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sldImg"/>
          </p:nvPr>
        </p:nvSpPr>
        <p:spPr>
          <a:xfrm>
            <a:off x="1143000" y="685800"/>
            <a:ext cx="4571280" cy="3428280"/>
          </a:xfrm>
          <a:prstGeom prst="rect">
            <a:avLst/>
          </a:prstGeom>
        </p:spPr>
      </p:sp>
      <p:sp>
        <p:nvSpPr>
          <p:cNvPr id="155"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5640">
              <a:lnSpc>
                <a:spcPct val="100000"/>
              </a:lnSpc>
            </a:pPr>
            <a:r>
              <a:rPr b="0" lang="de-DE" sz="2000" spc="-1" strike="noStrike">
                <a:latin typeface="Arial"/>
              </a:rPr>
              <a:t>Das Foto rechts ist eine von inzwischen mehreren Dokumentationen zu „guter Praxis“ im Zivilen Peacekeeping, die bei Nonviolent Peaceforce erschienen sind: </a:t>
            </a:r>
            <a:r>
              <a:rPr b="0" lang="de-DE" sz="2000" spc="-1" strike="noStrike" u="sng">
                <a:solidFill>
                  <a:srgbClr val="000000"/>
                </a:solidFill>
                <a:uFillTx/>
                <a:latin typeface="Arial"/>
                <a:hlinkClick r:id="rId1"/>
              </a:rPr>
              <a:t>https://www.nonviolentpeaceforce.org/what-we-do/about-3/new-report-good-practices2</a:t>
            </a:r>
            <a:endParaRPr b="0" lang="de-DE" sz="2000" spc="-1" strike="noStrike">
              <a:latin typeface="Arial"/>
            </a:endParaRPr>
          </a:p>
        </p:txBody>
      </p:sp>
      <p:sp>
        <p:nvSpPr>
          <p:cNvPr id="156"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9CA4F72E-C66A-4992-8C92-E76F4FF551BA}" type="slidenum">
              <a:rPr b="0" lang="de-DE" sz="1200" spc="-1" strike="noStrike">
                <a:solidFill>
                  <a:srgbClr val="000000"/>
                </a:solidFill>
                <a:latin typeface="+mn-lt"/>
                <a:ea typeface="+mn-ea"/>
              </a:rPr>
              <a:t>&lt;Foliennummer&gt;</a:t>
            </a:fld>
            <a:endParaRPr b="0" lang="de-DE" sz="12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sldImg"/>
          </p:nvPr>
        </p:nvSpPr>
        <p:spPr>
          <a:xfrm>
            <a:off x="1143000" y="685800"/>
            <a:ext cx="4571280" cy="3428280"/>
          </a:xfrm>
          <a:prstGeom prst="rect">
            <a:avLst/>
          </a:prstGeom>
        </p:spPr>
      </p:sp>
      <p:sp>
        <p:nvSpPr>
          <p:cNvPr id="158"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5640">
              <a:lnSpc>
                <a:spcPct val="100000"/>
              </a:lnSpc>
            </a:pPr>
            <a:r>
              <a:rPr b="0" lang="de-DE" sz="2000" spc="-1" strike="noStrike">
                <a:latin typeface="Arial"/>
              </a:rPr>
              <a:t>„</a:t>
            </a:r>
            <a:r>
              <a:rPr b="0" lang="de-DE" sz="2000" spc="-1" strike="noStrike">
                <a:latin typeface="Arial"/>
              </a:rPr>
              <a:t>Die Welt schaut zu“: Die meisten (potenziellen) Gewalttäter schrecken vor Öffentlichkeit zurück. Sie wollen nicht das Gesicht verlieren, und fürchten – besonders, wenn sie mit Regierungskreisen verbunden sind – internationale Sanktionen.</a:t>
            </a:r>
            <a:endParaRPr b="0" lang="de-DE" sz="2000" spc="-1" strike="noStrike">
              <a:latin typeface="Arial"/>
            </a:endParaRPr>
          </a:p>
          <a:p>
            <a:pPr marL="216000" indent="-215640">
              <a:lnSpc>
                <a:spcPct val="100000"/>
              </a:lnSpc>
            </a:pPr>
            <a:r>
              <a:rPr b="0" lang="de-DE" sz="2000" spc="-1" strike="noStrike">
                <a:latin typeface="Arial"/>
              </a:rPr>
              <a:t>„</a:t>
            </a:r>
            <a:r>
              <a:rPr b="0" lang="de-DE" sz="2000" spc="-1" strike="noStrike">
                <a:latin typeface="Arial"/>
              </a:rPr>
              <a:t>Beziehungen“: Mobs oder Milizen bestehen meist aus jungen Männern. Diese einflussreichen Persönlichkeiten, z.B. Pastoren oder Imame, Lehrer*innen oder Clanälteste üben oft Einfluss auf junge Leute aus und können sie von Gewalttaten abhalten.</a:t>
            </a:r>
            <a:endParaRPr b="0" lang="de-DE" sz="2000" spc="-1" strike="noStrike">
              <a:latin typeface="Arial"/>
            </a:endParaRPr>
          </a:p>
        </p:txBody>
      </p:sp>
      <p:sp>
        <p:nvSpPr>
          <p:cNvPr id="159"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B586AA69-197B-4A0E-B1BE-8ABDD01F8098}" type="slidenum">
              <a:rPr b="0" lang="de-DE" sz="1200" spc="-1" strike="noStrike">
                <a:solidFill>
                  <a:srgbClr val="000000"/>
                </a:solidFill>
                <a:latin typeface="+mn-lt"/>
                <a:ea typeface="+mn-ea"/>
              </a:rPr>
              <a:t>&lt;Foliennummer&gt;</a:t>
            </a:fld>
            <a:endParaRPr b="0" lang="de-DE"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de-DE"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de-DE"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de-DE"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de-DE"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de-DE"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de-DE"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rIns="0" tIns="0" bIns="0">
            <a:normAutofit/>
          </a:bodyPr>
          <a:p>
            <a:endParaRPr b="0" lang="de-DE"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rIns="0" tIns="0" bIns="0">
            <a:normAutofit/>
          </a:bodyPr>
          <a:p>
            <a:endParaRPr b="0" lang="de-DE" sz="3200" spc="-1" strike="noStrike">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rIns="0" tIns="0" bIns="0">
            <a:normAutofit/>
          </a:bodyPr>
          <a:p>
            <a:endParaRPr b="0" lang="de-DE" sz="3200" spc="-1" strike="noStrike">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rIns="0" tIns="0" bIns="0">
            <a:normAutofit/>
          </a:bodyPr>
          <a:p>
            <a:endParaRPr b="0" lang="de-DE" sz="3200" spc="-1" strike="noStrike">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rIns="0" tIns="0" bIns="0">
            <a:normAutofit/>
          </a:bodyPr>
          <a:p>
            <a:endParaRPr b="0" lang="de-DE" sz="3200" spc="-1" strike="noStrike">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rIns="0" tIns="0" bIns="0">
            <a:normAutofit/>
          </a:bodyPr>
          <a:p>
            <a:endParaRPr b="0" lang="de-DE" sz="3200" spc="-1" strike="noStrike">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rIns="0" tIns="0" bIns="0">
            <a:normAutofit/>
          </a:bodyPr>
          <a:p>
            <a:endParaRPr b="0" lang="de-DE" sz="3200" spc="-1" strike="noStrike">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de-DE"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240"/>
            <a:ext cx="8228880" cy="1145160"/>
          </a:xfrm>
          <a:prstGeom prst="rect">
            <a:avLst/>
          </a:prstGeom>
        </p:spPr>
        <p:txBody>
          <a:bodyPr lIns="0" rIns="0" tIns="0" bIns="0" anchor="ctr">
            <a:noAutofit/>
          </a:bodyPr>
          <a:p>
            <a:r>
              <a:rPr b="0" lang="de-DE" sz="1800" spc="-1" strike="noStrike">
                <a:latin typeface="Arial"/>
              </a:rPr>
              <a:t>Format des Titeltextes durch Klicken bearbeiten</a:t>
            </a:r>
            <a:endParaRPr b="0" lang="de-DE" sz="18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3200" spc="-1" strike="noStrike">
                <a:latin typeface="Arial"/>
              </a:rPr>
              <a:t>Format des Gliederungstextes durch Klicken bearbeiten</a:t>
            </a:r>
            <a:endParaRPr b="0" lang="de-DE" sz="3200" spc="-1" strike="noStrike">
              <a:latin typeface="Arial"/>
            </a:endParaRPr>
          </a:p>
          <a:p>
            <a:pPr lvl="1" marL="864000" indent="-324000">
              <a:spcBef>
                <a:spcPts val="1134"/>
              </a:spcBef>
              <a:buClr>
                <a:srgbClr val="000000"/>
              </a:buClr>
              <a:buSzPct val="75000"/>
              <a:buFont typeface="Symbol" charset="2"/>
              <a:buChar char=""/>
            </a:pPr>
            <a:r>
              <a:rPr b="0" lang="de-DE" sz="2800" spc="-1" strike="noStrike">
                <a:latin typeface="Arial"/>
              </a:rPr>
              <a:t>Zweite Gliederungsebene</a:t>
            </a:r>
            <a:endParaRPr b="0" lang="de-DE" sz="2800" spc="-1" strike="noStrike">
              <a:latin typeface="Arial"/>
            </a:endParaRPr>
          </a:p>
          <a:p>
            <a:pPr lvl="2" marL="1296000" indent="-288000">
              <a:spcBef>
                <a:spcPts val="850"/>
              </a:spcBef>
              <a:buClr>
                <a:srgbClr val="000000"/>
              </a:buClr>
              <a:buSzPct val="45000"/>
              <a:buFont typeface="Wingdings" charset="2"/>
              <a:buChar char=""/>
            </a:pPr>
            <a:r>
              <a:rPr b="0" lang="de-DE" sz="2400" spc="-1" strike="noStrike">
                <a:latin typeface="Arial"/>
              </a:rPr>
              <a:t>Dritte Gliederungsebene</a:t>
            </a:r>
            <a:endParaRPr b="0" lang="de-DE" sz="2400" spc="-1" strike="noStrike">
              <a:latin typeface="Arial"/>
            </a:endParaRPr>
          </a:p>
          <a:p>
            <a:pPr lvl="3" marL="1728000" indent="-216000">
              <a:spcBef>
                <a:spcPts val="567"/>
              </a:spcBef>
              <a:buClr>
                <a:srgbClr val="000000"/>
              </a:buClr>
              <a:buSzPct val="75000"/>
              <a:buFont typeface="Symbol" charset="2"/>
              <a:buChar char=""/>
            </a:pPr>
            <a:r>
              <a:rPr b="0" lang="de-DE" sz="2000" spc="-1" strike="noStrike">
                <a:latin typeface="Arial"/>
              </a:rPr>
              <a:t>Vierte Gliederungsebene</a:t>
            </a:r>
            <a:endParaRPr b="0" lang="de-DE" sz="2000" spc="-1" strike="noStrike">
              <a:latin typeface="Arial"/>
            </a:endParaRPr>
          </a:p>
          <a:p>
            <a:pPr lvl="4" marL="2160000" indent="-216000">
              <a:spcBef>
                <a:spcPts val="283"/>
              </a:spcBef>
              <a:buClr>
                <a:srgbClr val="000000"/>
              </a:buClr>
              <a:buSzPct val="45000"/>
              <a:buFont typeface="Wingdings" charset="2"/>
              <a:buChar char=""/>
            </a:pPr>
            <a:r>
              <a:rPr b="0" lang="de-DE" sz="2000" spc="-1" strike="noStrike">
                <a:latin typeface="Arial"/>
              </a:rPr>
              <a:t>Fünfte Gliederungsebene</a:t>
            </a:r>
            <a:endParaRPr b="0" lang="de-DE" sz="2000" spc="-1" strike="noStrike">
              <a:latin typeface="Arial"/>
            </a:endParaRPr>
          </a:p>
          <a:p>
            <a:pPr lvl="5" marL="2592000" indent="-216000">
              <a:spcBef>
                <a:spcPts val="283"/>
              </a:spcBef>
              <a:buClr>
                <a:srgbClr val="000000"/>
              </a:buClr>
              <a:buSzPct val="45000"/>
              <a:buFont typeface="Wingdings" charset="2"/>
              <a:buChar char=""/>
            </a:pPr>
            <a:r>
              <a:rPr b="0" lang="de-DE" sz="2000" spc="-1" strike="noStrike">
                <a:latin typeface="Arial"/>
              </a:rPr>
              <a:t>Sechste Gliederungsebene</a:t>
            </a:r>
            <a:endParaRPr b="0" lang="de-DE" sz="2000" spc="-1" strike="noStrike">
              <a:latin typeface="Arial"/>
            </a:endParaRPr>
          </a:p>
          <a:p>
            <a:pPr lvl="6" marL="3024000" indent="-216000">
              <a:spcBef>
                <a:spcPts val="283"/>
              </a:spcBef>
              <a:buClr>
                <a:srgbClr val="000000"/>
              </a:buClr>
              <a:buSzPct val="45000"/>
              <a:buFont typeface="Wingdings" charset="2"/>
              <a:buChar char=""/>
            </a:pPr>
            <a:r>
              <a:rPr b="0" lang="de-DE" sz="2000" spc="-1" strike="noStrike">
                <a:latin typeface="Arial"/>
              </a:rPr>
              <a:t>Siebte Gliederungsebene</a:t>
            </a:r>
            <a:endParaRPr b="0" lang="de-DE"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de-DE" sz="4400" spc="-1" strike="noStrike">
                <a:latin typeface="Arial"/>
              </a:rPr>
              <a:t>Format des Titeltextes durch Klicken bearbeiten</a:t>
            </a:r>
            <a:endParaRPr b="0" lang="de-DE" sz="4400" spc="-1" strike="noStrike">
              <a:latin typeface="Arial"/>
            </a:endParaRPr>
          </a:p>
        </p:txBody>
      </p:sp>
      <p:sp>
        <p:nvSpPr>
          <p:cNvPr id="39"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3200" spc="-1" strike="noStrike">
                <a:latin typeface="Arial"/>
              </a:rPr>
              <a:t>Format des Gliederungstextes durch Klicken bearbeiten</a:t>
            </a:r>
            <a:endParaRPr b="0" lang="de-DE" sz="3200" spc="-1" strike="noStrike">
              <a:latin typeface="Arial"/>
            </a:endParaRPr>
          </a:p>
          <a:p>
            <a:pPr lvl="1" marL="864000" indent="-324000">
              <a:spcBef>
                <a:spcPts val="1134"/>
              </a:spcBef>
              <a:buClr>
                <a:srgbClr val="000000"/>
              </a:buClr>
              <a:buSzPct val="75000"/>
              <a:buFont typeface="Symbol" charset="2"/>
              <a:buChar char=""/>
            </a:pPr>
            <a:r>
              <a:rPr b="0" lang="de-DE" sz="2800" spc="-1" strike="noStrike">
                <a:latin typeface="Arial"/>
              </a:rPr>
              <a:t>Zweite Gliederungsebene</a:t>
            </a:r>
            <a:endParaRPr b="0" lang="de-DE" sz="2800" spc="-1" strike="noStrike">
              <a:latin typeface="Arial"/>
            </a:endParaRPr>
          </a:p>
          <a:p>
            <a:pPr lvl="2" marL="1296000" indent="-288000">
              <a:spcBef>
                <a:spcPts val="850"/>
              </a:spcBef>
              <a:buClr>
                <a:srgbClr val="000000"/>
              </a:buClr>
              <a:buSzPct val="45000"/>
              <a:buFont typeface="Wingdings" charset="2"/>
              <a:buChar char=""/>
            </a:pPr>
            <a:r>
              <a:rPr b="0" lang="de-DE" sz="2400" spc="-1" strike="noStrike">
                <a:latin typeface="Arial"/>
              </a:rPr>
              <a:t>Dritte Gliederungsebene</a:t>
            </a:r>
            <a:endParaRPr b="0" lang="de-DE" sz="2400" spc="-1" strike="noStrike">
              <a:latin typeface="Arial"/>
            </a:endParaRPr>
          </a:p>
          <a:p>
            <a:pPr lvl="3" marL="1728000" indent="-216000">
              <a:spcBef>
                <a:spcPts val="567"/>
              </a:spcBef>
              <a:buClr>
                <a:srgbClr val="000000"/>
              </a:buClr>
              <a:buSzPct val="75000"/>
              <a:buFont typeface="Symbol" charset="2"/>
              <a:buChar char=""/>
            </a:pPr>
            <a:r>
              <a:rPr b="0" lang="de-DE" sz="2000" spc="-1" strike="noStrike">
                <a:latin typeface="Arial"/>
              </a:rPr>
              <a:t>Vierte Gliederungsebene</a:t>
            </a:r>
            <a:endParaRPr b="0" lang="de-DE" sz="2000" spc="-1" strike="noStrike">
              <a:latin typeface="Arial"/>
            </a:endParaRPr>
          </a:p>
          <a:p>
            <a:pPr lvl="4" marL="2160000" indent="-216000">
              <a:spcBef>
                <a:spcPts val="283"/>
              </a:spcBef>
              <a:buClr>
                <a:srgbClr val="000000"/>
              </a:buClr>
              <a:buSzPct val="45000"/>
              <a:buFont typeface="Wingdings" charset="2"/>
              <a:buChar char=""/>
            </a:pPr>
            <a:r>
              <a:rPr b="0" lang="de-DE" sz="2000" spc="-1" strike="noStrike">
                <a:latin typeface="Arial"/>
              </a:rPr>
              <a:t>Fünfte Gliederungsebene</a:t>
            </a:r>
            <a:endParaRPr b="0" lang="de-DE" sz="2000" spc="-1" strike="noStrike">
              <a:latin typeface="Arial"/>
            </a:endParaRPr>
          </a:p>
          <a:p>
            <a:pPr lvl="5" marL="2592000" indent="-216000">
              <a:spcBef>
                <a:spcPts val="283"/>
              </a:spcBef>
              <a:buClr>
                <a:srgbClr val="000000"/>
              </a:buClr>
              <a:buSzPct val="45000"/>
              <a:buFont typeface="Wingdings" charset="2"/>
              <a:buChar char=""/>
            </a:pPr>
            <a:r>
              <a:rPr b="0" lang="de-DE" sz="2000" spc="-1" strike="noStrike">
                <a:latin typeface="Arial"/>
              </a:rPr>
              <a:t>Sechste Gliederungsebene</a:t>
            </a:r>
            <a:endParaRPr b="0" lang="de-DE" sz="2000" spc="-1" strike="noStrike">
              <a:latin typeface="Arial"/>
            </a:endParaRPr>
          </a:p>
          <a:p>
            <a:pPr lvl="6" marL="3024000" indent="-216000">
              <a:spcBef>
                <a:spcPts val="283"/>
              </a:spcBef>
              <a:buClr>
                <a:srgbClr val="000000"/>
              </a:buClr>
              <a:buSzPct val="45000"/>
              <a:buFont typeface="Wingdings" charset="2"/>
              <a:buChar char=""/>
            </a:pPr>
            <a:r>
              <a:rPr b="0" lang="de-DE" sz="2000" spc="-1" strike="noStrike">
                <a:latin typeface="Arial"/>
              </a:rPr>
              <a:t>Siebte Gliederungsebene</a:t>
            </a:r>
            <a:endParaRPr b="0" lang="de-DE"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3.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slideLayout" Target="../slideLayouts/slideLayout13.xml"/><Relationship Id="rId5"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13.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Relationship Id="rId3" Type="http://schemas.openxmlformats.org/officeDocument/2006/relationships/notesSlide" Target="../notesSlides/notesSlide16.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13.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Picture 2" descr=""/>
          <p:cNvPicPr/>
          <p:nvPr/>
        </p:nvPicPr>
        <p:blipFill>
          <a:blip r:embed="rId1"/>
          <a:srcRect l="0" t="21673" r="7507" b="0"/>
          <a:stretch/>
        </p:blipFill>
        <p:spPr>
          <a:xfrm>
            <a:off x="-25920" y="836640"/>
            <a:ext cx="9169200" cy="5616000"/>
          </a:xfrm>
          <a:prstGeom prst="rect">
            <a:avLst/>
          </a:prstGeom>
          <a:ln w="9360">
            <a:noFill/>
          </a:ln>
        </p:spPr>
      </p:pic>
      <p:sp>
        <p:nvSpPr>
          <p:cNvPr id="83" name="CustomShape 1"/>
          <p:cNvSpPr/>
          <p:nvPr/>
        </p:nvSpPr>
        <p:spPr>
          <a:xfrm>
            <a:off x="755640" y="3357000"/>
            <a:ext cx="7771680" cy="1469160"/>
          </a:xfrm>
          <a:prstGeom prst="rect">
            <a:avLst/>
          </a:prstGeom>
          <a:noFill/>
          <a:ln>
            <a:noFill/>
          </a:ln>
        </p:spPr>
        <p:style>
          <a:lnRef idx="0"/>
          <a:fillRef idx="0"/>
          <a:effectRef idx="0"/>
          <a:fontRef idx="minor"/>
        </p:style>
        <p:txBody>
          <a:bodyPr lIns="90000" rIns="90000" tIns="45000" bIns="45000" anchor="ctr">
            <a:normAutofit fontScale="73000"/>
          </a:bodyPr>
          <a:p>
            <a:pPr algn="ctr">
              <a:lnSpc>
                <a:spcPct val="100000"/>
              </a:lnSpc>
            </a:pPr>
            <a:r>
              <a:rPr b="0" lang="de-DE" sz="4400" spc="-1" strike="noStrike">
                <a:solidFill>
                  <a:srgbClr val="ffffff"/>
                </a:solidFill>
                <a:latin typeface="Calibri"/>
              </a:rPr>
              <a:t>Gewalt verhindern,</a:t>
            </a:r>
            <a:br/>
            <a:r>
              <a:rPr b="0" lang="de-DE" sz="4400" spc="-1" strike="noStrike">
                <a:solidFill>
                  <a:srgbClr val="ffffff"/>
                </a:solidFill>
                <a:latin typeface="Calibri"/>
              </a:rPr>
              <a:t>Geflüchtete schützen: </a:t>
            </a:r>
            <a:br/>
            <a:r>
              <a:rPr b="0" lang="de-DE" sz="4400" spc="-1" strike="noStrike">
                <a:solidFill>
                  <a:srgbClr val="ffffff"/>
                </a:solidFill>
                <a:latin typeface="Calibri"/>
              </a:rPr>
              <a:t>Ziviles Peacekeeping</a:t>
            </a:r>
            <a:endParaRPr b="0" lang="de-DE" sz="4400" spc="-1" strike="noStrike">
              <a:latin typeface="Arial"/>
            </a:endParaRPr>
          </a:p>
        </p:txBody>
      </p:sp>
      <p:sp>
        <p:nvSpPr>
          <p:cNvPr id="84" name="CustomShape 2"/>
          <p:cNvSpPr/>
          <p:nvPr/>
        </p:nvSpPr>
        <p:spPr>
          <a:xfrm>
            <a:off x="1331640" y="4437000"/>
            <a:ext cx="6400080" cy="1751760"/>
          </a:xfrm>
          <a:prstGeom prst="rect">
            <a:avLst/>
          </a:prstGeom>
          <a:noFill/>
          <a:ln>
            <a:noFill/>
          </a:ln>
        </p:spPr>
        <p:style>
          <a:lnRef idx="0"/>
          <a:fillRef idx="0"/>
          <a:effectRef idx="0"/>
          <a:fontRef idx="minor"/>
        </p:style>
        <p:txBody>
          <a:bodyPr lIns="90000" rIns="90000" tIns="45000" bIns="45000">
            <a:noAutofit/>
          </a:bodyPr>
          <a:p>
            <a:pPr algn="ctr">
              <a:lnSpc>
                <a:spcPct val="100000"/>
              </a:lnSpc>
              <a:spcBef>
                <a:spcPts val="641"/>
              </a:spcBef>
            </a:pPr>
            <a:r>
              <a:rPr b="0" lang="de-DE" sz="3200" spc="-1" strike="noStrike">
                <a:solidFill>
                  <a:srgbClr val="ffffff"/>
                </a:solidFill>
                <a:latin typeface="Calibri"/>
              </a:rPr>
              <a:t>.</a:t>
            </a:r>
            <a:endParaRPr b="0" lang="de-DE" sz="3200" spc="-1" strike="noStrike">
              <a:latin typeface="Arial"/>
            </a:endParaRPr>
          </a:p>
        </p:txBody>
      </p:sp>
      <p:pic>
        <p:nvPicPr>
          <p:cNvPr id="85" name="Picture 3" descr=""/>
          <p:cNvPicPr/>
          <p:nvPr/>
        </p:nvPicPr>
        <p:blipFill>
          <a:blip r:embed="rId2"/>
          <a:stretch/>
        </p:blipFill>
        <p:spPr>
          <a:xfrm>
            <a:off x="6876360" y="0"/>
            <a:ext cx="2107440" cy="2107440"/>
          </a:xfrm>
          <a:prstGeom prst="rect">
            <a:avLst/>
          </a:prstGeom>
          <a:ln w="936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1" name="Picture 5" descr=""/>
          <p:cNvPicPr/>
          <p:nvPr/>
        </p:nvPicPr>
        <p:blipFill>
          <a:blip r:embed="rId1"/>
          <a:stretch/>
        </p:blipFill>
        <p:spPr>
          <a:xfrm>
            <a:off x="3564000" y="5029200"/>
            <a:ext cx="2437560" cy="1828080"/>
          </a:xfrm>
          <a:prstGeom prst="rect">
            <a:avLst/>
          </a:prstGeom>
          <a:ln>
            <a:noFill/>
          </a:ln>
        </p:spPr>
      </p:pic>
      <p:sp>
        <p:nvSpPr>
          <p:cNvPr id="112" name="CustomShape 1"/>
          <p:cNvSpPr/>
          <p:nvPr/>
        </p:nvSpPr>
        <p:spPr>
          <a:xfrm>
            <a:off x="467640" y="0"/>
            <a:ext cx="8228880" cy="1142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de-DE" sz="4400" spc="-1" strike="noStrike">
                <a:solidFill>
                  <a:srgbClr val="000000"/>
                </a:solidFill>
                <a:latin typeface="Calibri"/>
              </a:rPr>
              <a:t>Ein Beispiel: NP in Sri Lanka</a:t>
            </a:r>
            <a:endParaRPr b="0" lang="de-DE" sz="4400" spc="-1" strike="noStrike">
              <a:latin typeface="Arial"/>
            </a:endParaRPr>
          </a:p>
        </p:txBody>
      </p:sp>
      <p:sp>
        <p:nvSpPr>
          <p:cNvPr id="113" name="CustomShape 2"/>
          <p:cNvSpPr/>
          <p:nvPr/>
        </p:nvSpPr>
        <p:spPr>
          <a:xfrm>
            <a:off x="323640" y="980640"/>
            <a:ext cx="5544000" cy="587664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00"/>
              </a:spcBef>
            </a:pPr>
            <a:r>
              <a:rPr b="0" lang="de-DE" sz="2000" spc="-1" strike="noStrike">
                <a:solidFill>
                  <a:srgbClr val="000000"/>
                </a:solidFill>
                <a:latin typeface="Calibri"/>
              </a:rPr>
              <a:t>Nonviolent Peaceforce war während des Bürgerkriegs in den 2000ern im Osten Sri Lankas tätig. Dort gibt es gemischte Dörfer mit hinduistischen Tamilen und Muslimen. Die Spannungen waren hoch, da viele Tamilen den Aufständischen angehörten; die Muslime diese eher nicht unterstützten. Es kam immer wieder vor, dass eines Morgens jemand ermordet am Straßenrand gefunden wurde. Das führte oft dazu, dass die Jugendlichen der Seite des Opfers in der nächsten Nacht loszogen, um Rache zu nehmen. Darauf dann rächten sich wieder die anderen, und die Abwärtsspirale setzte sich fort. Nonviolent Peaceforce baute Kontakten zu Dorfältesten und Imamen auf und ermutigte sie, in solchen Situationen schnell gemeinsam zu beraten und „ihre“ Jugendlichen von weiteren Gewalttaten abzuhalten. Gleichzeitig </a:t>
            </a:r>
            <a:br/>
            <a:r>
              <a:rPr b="0" lang="de-DE" sz="2000" spc="-1" strike="noStrike">
                <a:solidFill>
                  <a:srgbClr val="000000"/>
                </a:solidFill>
                <a:latin typeface="Calibri"/>
              </a:rPr>
              <a:t>verhinderte ihre Präsenz,</a:t>
            </a:r>
            <a:br/>
            <a:r>
              <a:rPr b="0" lang="de-DE" sz="2000" spc="-1" strike="noStrike">
                <a:solidFill>
                  <a:srgbClr val="000000"/>
                </a:solidFill>
                <a:latin typeface="Calibri"/>
              </a:rPr>
              <a:t>dass Kinder von den Rebellen</a:t>
            </a:r>
            <a:br/>
            <a:r>
              <a:rPr b="0" lang="de-DE" sz="2000" spc="-1" strike="noStrike">
                <a:solidFill>
                  <a:srgbClr val="000000"/>
                </a:solidFill>
                <a:latin typeface="Calibri"/>
              </a:rPr>
              <a:t>entführt und zu Kindersol-</a:t>
            </a:r>
            <a:br/>
            <a:r>
              <a:rPr b="0" lang="de-DE" sz="2000" spc="-1" strike="noStrike">
                <a:solidFill>
                  <a:srgbClr val="000000"/>
                </a:solidFill>
                <a:latin typeface="Calibri"/>
              </a:rPr>
              <a:t>dat*innen gemacht wurden.</a:t>
            </a:r>
            <a:endParaRPr b="0" lang="de-DE" sz="2000" spc="-1" strike="noStrike">
              <a:latin typeface="Arial"/>
            </a:endParaRPr>
          </a:p>
        </p:txBody>
      </p:sp>
      <p:pic>
        <p:nvPicPr>
          <p:cNvPr id="114" name="Picture 3" descr=""/>
          <p:cNvPicPr/>
          <p:nvPr/>
        </p:nvPicPr>
        <p:blipFill>
          <a:blip r:embed="rId2"/>
          <a:stretch/>
        </p:blipFill>
        <p:spPr>
          <a:xfrm>
            <a:off x="6012000" y="4005000"/>
            <a:ext cx="3131280" cy="2348280"/>
          </a:xfrm>
          <a:prstGeom prst="rect">
            <a:avLst/>
          </a:prstGeom>
          <a:ln>
            <a:noFill/>
          </a:ln>
        </p:spPr>
      </p:pic>
      <p:pic>
        <p:nvPicPr>
          <p:cNvPr id="115" name="Picture 4" descr=""/>
          <p:cNvPicPr/>
          <p:nvPr/>
        </p:nvPicPr>
        <p:blipFill>
          <a:blip r:embed="rId3"/>
          <a:stretch/>
        </p:blipFill>
        <p:spPr>
          <a:xfrm>
            <a:off x="6012000" y="1124640"/>
            <a:ext cx="3131280" cy="234828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CustomShape 1"/>
          <p:cNvSpPr/>
          <p:nvPr/>
        </p:nvSpPr>
        <p:spPr>
          <a:xfrm>
            <a:off x="410760" y="288000"/>
            <a:ext cx="8228880" cy="8492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de-DE" sz="4400" spc="-1" strike="noStrike">
                <a:solidFill>
                  <a:srgbClr val="000000"/>
                </a:solidFill>
                <a:latin typeface="Calibri"/>
              </a:rPr>
              <a:t>Und was wird da gemacht?</a:t>
            </a:r>
            <a:br/>
            <a:r>
              <a:rPr b="0" lang="de-DE" sz="4400" spc="-1" strike="noStrike">
                <a:solidFill>
                  <a:srgbClr val="000000"/>
                </a:solidFill>
                <a:latin typeface="Calibri"/>
              </a:rPr>
              <a:t>Aufgabenfelder sind u.a.:</a:t>
            </a:r>
            <a:endParaRPr b="0" lang="de-DE" sz="4400" spc="-1" strike="noStrike">
              <a:latin typeface="Arial"/>
            </a:endParaRPr>
          </a:p>
        </p:txBody>
      </p:sp>
      <p:sp>
        <p:nvSpPr>
          <p:cNvPr id="117" name="CustomShape 2"/>
          <p:cNvSpPr/>
          <p:nvPr/>
        </p:nvSpPr>
        <p:spPr>
          <a:xfrm>
            <a:off x="251640" y="1323000"/>
            <a:ext cx="4896000" cy="6092640"/>
          </a:xfrm>
          <a:prstGeom prst="rect">
            <a:avLst/>
          </a:prstGeom>
          <a:noFill/>
          <a:ln>
            <a:noFill/>
          </a:ln>
        </p:spPr>
        <p:style>
          <a:lnRef idx="0"/>
          <a:fillRef idx="0"/>
          <a:effectRef idx="0"/>
          <a:fontRef idx="minor"/>
        </p:style>
        <p:txBody>
          <a:bodyPr lIns="90000" rIns="90000" tIns="45000" bIns="45000">
            <a:noAutofit/>
          </a:bodyPr>
          <a:p>
            <a:pPr marL="343080" indent="-342360">
              <a:lnSpc>
                <a:spcPct val="100000"/>
              </a:lnSpc>
              <a:spcBef>
                <a:spcPts val="380"/>
              </a:spcBef>
              <a:buClr>
                <a:srgbClr val="000000"/>
              </a:buClr>
              <a:buFont typeface="Arial"/>
              <a:buChar char="•"/>
            </a:pPr>
            <a:r>
              <a:rPr b="0" lang="de-DE" sz="1900" spc="-1" strike="noStrike">
                <a:solidFill>
                  <a:srgbClr val="000000"/>
                </a:solidFill>
                <a:latin typeface="Calibri"/>
              </a:rPr>
              <a:t>Präsenz und Gewaltprävention in Flüchtlingscamps.</a:t>
            </a:r>
            <a:endParaRPr b="0" lang="de-DE" sz="1900" spc="-1" strike="noStrike">
              <a:latin typeface="Arial"/>
            </a:endParaRPr>
          </a:p>
          <a:p>
            <a:pPr marL="343080" indent="-342360">
              <a:lnSpc>
                <a:spcPct val="100000"/>
              </a:lnSpc>
              <a:spcBef>
                <a:spcPts val="380"/>
              </a:spcBef>
              <a:buClr>
                <a:srgbClr val="000000"/>
              </a:buClr>
              <a:buFont typeface="Arial"/>
              <a:buChar char="•"/>
            </a:pPr>
            <a:r>
              <a:rPr b="0" lang="de-DE" sz="1900" spc="-1" strike="noStrike">
                <a:solidFill>
                  <a:srgbClr val="000000"/>
                </a:solidFill>
                <a:latin typeface="Calibri"/>
              </a:rPr>
              <a:t>Schutz vor geschlechtsspezifischer Gewalt.</a:t>
            </a:r>
            <a:endParaRPr b="0" lang="de-DE" sz="1900" spc="-1" strike="noStrike">
              <a:latin typeface="Arial"/>
            </a:endParaRPr>
          </a:p>
          <a:p>
            <a:pPr marL="343080" indent="-342360">
              <a:lnSpc>
                <a:spcPct val="100000"/>
              </a:lnSpc>
              <a:spcBef>
                <a:spcPts val="380"/>
              </a:spcBef>
              <a:buClr>
                <a:srgbClr val="000000"/>
              </a:buClr>
              <a:buFont typeface="Arial"/>
              <a:buChar char="•"/>
            </a:pPr>
            <a:r>
              <a:rPr b="0" lang="de-DE" sz="1900" spc="-1" strike="noStrike">
                <a:solidFill>
                  <a:srgbClr val="000000"/>
                </a:solidFill>
                <a:latin typeface="Calibri"/>
              </a:rPr>
              <a:t>Schutzbegleitung für Menschenrechtsverteidiger*innen und andere Aktivist*innen.</a:t>
            </a:r>
            <a:endParaRPr b="0" lang="de-DE" sz="1900" spc="-1" strike="noStrike">
              <a:latin typeface="Arial"/>
            </a:endParaRPr>
          </a:p>
          <a:p>
            <a:pPr marL="343080" indent="-342360">
              <a:lnSpc>
                <a:spcPct val="100000"/>
              </a:lnSpc>
              <a:spcBef>
                <a:spcPts val="380"/>
              </a:spcBef>
              <a:buClr>
                <a:srgbClr val="000000"/>
              </a:buClr>
              <a:buFont typeface="Arial"/>
              <a:buChar char="•"/>
            </a:pPr>
            <a:r>
              <a:rPr b="0" lang="de-DE" sz="1900" spc="-1" strike="noStrike">
                <a:solidFill>
                  <a:srgbClr val="000000"/>
                </a:solidFill>
                <a:latin typeface="Calibri"/>
              </a:rPr>
              <a:t>Monitoring von Waffenstillständen und anderen Übereinkommen.</a:t>
            </a:r>
            <a:endParaRPr b="0" lang="de-DE" sz="1900" spc="-1" strike="noStrike">
              <a:latin typeface="Arial"/>
            </a:endParaRPr>
          </a:p>
          <a:p>
            <a:pPr marL="343080" indent="-342360">
              <a:lnSpc>
                <a:spcPct val="100000"/>
              </a:lnSpc>
              <a:spcBef>
                <a:spcPts val="380"/>
              </a:spcBef>
              <a:buClr>
                <a:srgbClr val="000000"/>
              </a:buClr>
              <a:buFont typeface="Arial"/>
              <a:buChar char="•"/>
            </a:pPr>
            <a:r>
              <a:rPr b="0" lang="de-DE" sz="1900" spc="-1" strike="noStrike">
                <a:solidFill>
                  <a:srgbClr val="000000"/>
                </a:solidFill>
                <a:latin typeface="Calibri"/>
              </a:rPr>
              <a:t>Prävention von Gewalt während potenziell besonders gefährlicher Situationen, z.B. vor und während Wahlen oder Referenden, oder bei Demos</a:t>
            </a:r>
            <a:endParaRPr b="0" lang="de-DE" sz="1900" spc="-1" strike="noStrike">
              <a:latin typeface="Arial"/>
            </a:endParaRPr>
          </a:p>
          <a:p>
            <a:pPr marL="343080" indent="-342360">
              <a:lnSpc>
                <a:spcPct val="100000"/>
              </a:lnSpc>
              <a:spcBef>
                <a:spcPts val="380"/>
              </a:spcBef>
              <a:buClr>
                <a:srgbClr val="000000"/>
              </a:buClr>
              <a:buFont typeface="Arial"/>
              <a:buChar char="•"/>
            </a:pPr>
            <a:r>
              <a:rPr b="0" lang="de-DE" sz="1900" spc="-1" strike="noStrike">
                <a:solidFill>
                  <a:srgbClr val="000000"/>
                </a:solidFill>
                <a:latin typeface="Calibri"/>
              </a:rPr>
              <a:t>Aufbau lokaler Frühwarnsysteme; Kontrolle von Gerüchten;</a:t>
            </a:r>
            <a:endParaRPr b="0" lang="de-DE" sz="1900" spc="-1" strike="noStrike">
              <a:latin typeface="Arial"/>
            </a:endParaRPr>
          </a:p>
          <a:p>
            <a:pPr marL="343080" indent="-342360">
              <a:lnSpc>
                <a:spcPct val="100000"/>
              </a:lnSpc>
              <a:spcBef>
                <a:spcPts val="380"/>
              </a:spcBef>
              <a:buClr>
                <a:srgbClr val="000000"/>
              </a:buClr>
              <a:buFont typeface="Arial"/>
              <a:buChar char="•"/>
            </a:pPr>
            <a:r>
              <a:rPr b="0" lang="de-DE" sz="1900" spc="-1" strike="noStrike">
                <a:solidFill>
                  <a:srgbClr val="000000"/>
                </a:solidFill>
                <a:latin typeface="Calibri"/>
              </a:rPr>
              <a:t>Schutz von politisch engagierten Gemeinden, die sich selbst zu Friedenszonen erklären.</a:t>
            </a:r>
            <a:endParaRPr b="0" lang="de-DE" sz="1900" spc="-1" strike="noStrike">
              <a:latin typeface="Arial"/>
            </a:endParaRPr>
          </a:p>
        </p:txBody>
      </p:sp>
      <p:pic>
        <p:nvPicPr>
          <p:cNvPr id="118" name="Picture 3" descr=""/>
          <p:cNvPicPr/>
          <p:nvPr/>
        </p:nvPicPr>
        <p:blipFill>
          <a:blip r:embed="rId1"/>
          <a:stretch/>
        </p:blipFill>
        <p:spPr>
          <a:xfrm>
            <a:off x="5329080" y="2277000"/>
            <a:ext cx="3814200" cy="4580280"/>
          </a:xfrm>
          <a:prstGeom prst="rect">
            <a:avLst/>
          </a:prstGeom>
          <a:ln w="936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457200" y="908640"/>
            <a:ext cx="8146440" cy="5948640"/>
          </a:xfrm>
          <a:prstGeom prst="rect">
            <a:avLst/>
          </a:prstGeom>
          <a:noFill/>
          <a:ln>
            <a:noFill/>
          </a:ln>
        </p:spPr>
        <p:style>
          <a:lnRef idx="0"/>
          <a:fillRef idx="0"/>
          <a:effectRef idx="0"/>
          <a:fontRef idx="minor"/>
        </p:style>
        <p:txBody>
          <a:bodyPr lIns="90000" rIns="90000" tIns="45000" bIns="45000">
            <a:noAutofit/>
          </a:bodyPr>
          <a:p>
            <a:pPr marL="343080" indent="-342360">
              <a:lnSpc>
                <a:spcPct val="100000"/>
              </a:lnSpc>
              <a:spcBef>
                <a:spcPts val="439"/>
              </a:spcBef>
              <a:buClr>
                <a:srgbClr val="000000"/>
              </a:buClr>
              <a:buFont typeface="Arial"/>
              <a:buChar char="•"/>
            </a:pPr>
            <a:r>
              <a:rPr b="0" lang="de-DE" sz="2200" spc="-1" strike="noStrike">
                <a:solidFill>
                  <a:srgbClr val="000000"/>
                </a:solidFill>
                <a:latin typeface="Calibri"/>
              </a:rPr>
              <a:t>Präsenz und Patrouillieren bei gefährdeten Orten, seien es Schulwege und Schulen, Krankenhäuser, Brunnen oder Märkte.</a:t>
            </a:r>
            <a:endParaRPr b="0" lang="de-DE" sz="2200" spc="-1" strike="noStrike">
              <a:latin typeface="Arial"/>
            </a:endParaRPr>
          </a:p>
          <a:p>
            <a:pPr marL="343080" indent="-342360">
              <a:lnSpc>
                <a:spcPct val="100000"/>
              </a:lnSpc>
              <a:spcBef>
                <a:spcPts val="439"/>
              </a:spcBef>
              <a:buClr>
                <a:srgbClr val="000000"/>
              </a:buClr>
              <a:buFont typeface="Arial"/>
              <a:buChar char="•"/>
            </a:pPr>
            <a:r>
              <a:rPr b="0" lang="de-DE" sz="2200" spc="-1" strike="noStrike">
                <a:solidFill>
                  <a:srgbClr val="000000"/>
                </a:solidFill>
                <a:latin typeface="Calibri"/>
              </a:rPr>
              <a:t>Dazwischen-Stellen in akuten Gewaltsituationen</a:t>
            </a:r>
            <a:endParaRPr b="0" lang="de-DE" sz="2200" spc="-1" strike="noStrike">
              <a:latin typeface="Arial"/>
            </a:endParaRPr>
          </a:p>
          <a:p>
            <a:pPr marL="343080" indent="-342360">
              <a:lnSpc>
                <a:spcPct val="100000"/>
              </a:lnSpc>
              <a:spcBef>
                <a:spcPts val="439"/>
              </a:spcBef>
              <a:buClr>
                <a:srgbClr val="000000"/>
              </a:buClr>
              <a:buFont typeface="Arial"/>
              <a:buChar char="•"/>
            </a:pPr>
            <a:r>
              <a:rPr b="0" lang="de-DE" sz="2200" spc="-1" strike="noStrike">
                <a:solidFill>
                  <a:srgbClr val="000000"/>
                </a:solidFill>
                <a:latin typeface="Calibri"/>
              </a:rPr>
              <a:t>Schaffen von sicheren Orten, wo Gemeinschaften ihre Konflikte durch Dialog lösen können.</a:t>
            </a:r>
            <a:endParaRPr b="0" lang="de-DE" sz="2200" spc="-1" strike="noStrike">
              <a:latin typeface="Arial"/>
            </a:endParaRPr>
          </a:p>
          <a:p>
            <a:pPr marL="343080" indent="-342360">
              <a:lnSpc>
                <a:spcPct val="100000"/>
              </a:lnSpc>
              <a:spcBef>
                <a:spcPts val="439"/>
              </a:spcBef>
              <a:buClr>
                <a:srgbClr val="000000"/>
              </a:buClr>
              <a:buFont typeface="Arial"/>
              <a:buChar char="•"/>
            </a:pPr>
            <a:r>
              <a:rPr b="0" lang="de-DE" sz="2200" spc="-1" strike="noStrike">
                <a:solidFill>
                  <a:srgbClr val="000000"/>
                </a:solidFill>
                <a:latin typeface="Calibri"/>
              </a:rPr>
              <a:t>Anbahnung von Dialog zwischen Gruppen und Gemeinschaften in Konflikt</a:t>
            </a:r>
            <a:endParaRPr b="0" lang="de-DE" sz="2200" spc="-1" strike="noStrike">
              <a:latin typeface="Arial"/>
            </a:endParaRPr>
          </a:p>
          <a:p>
            <a:pPr marL="343080" indent="-342360">
              <a:lnSpc>
                <a:spcPct val="100000"/>
              </a:lnSpc>
              <a:spcBef>
                <a:spcPts val="439"/>
              </a:spcBef>
              <a:buClr>
                <a:srgbClr val="000000"/>
              </a:buClr>
              <a:buFont typeface="Arial"/>
              <a:buChar char="•"/>
            </a:pPr>
            <a:r>
              <a:rPr b="0" lang="de-DE" sz="2200" spc="-1" strike="noStrike">
                <a:solidFill>
                  <a:srgbClr val="000000"/>
                </a:solidFill>
                <a:latin typeface="Calibri"/>
              </a:rPr>
              <a:t>Aktive Ermutigung und Empowerment von Zivilgesellschaft, ihren Schutz in die eigenen Hände zu </a:t>
            </a:r>
            <a:br/>
            <a:r>
              <a:rPr b="0" lang="de-DE" sz="2200" spc="-1" strike="noStrike">
                <a:solidFill>
                  <a:srgbClr val="000000"/>
                </a:solidFill>
                <a:latin typeface="Calibri"/>
              </a:rPr>
              <a:t>nehmen;</a:t>
            </a:r>
            <a:endParaRPr b="0" lang="de-DE" sz="2200" spc="-1" strike="noStrike">
              <a:latin typeface="Arial"/>
            </a:endParaRPr>
          </a:p>
          <a:p>
            <a:pPr marL="343080" indent="-342360">
              <a:lnSpc>
                <a:spcPct val="100000"/>
              </a:lnSpc>
              <a:spcBef>
                <a:spcPts val="439"/>
              </a:spcBef>
              <a:buClr>
                <a:srgbClr val="000000"/>
              </a:buClr>
              <a:buFont typeface="Arial"/>
              <a:buChar char="•"/>
            </a:pPr>
            <a:r>
              <a:rPr b="0" lang="de-DE" sz="2200" spc="-1" strike="noStrike">
                <a:solidFill>
                  <a:srgbClr val="000000"/>
                </a:solidFill>
                <a:latin typeface="Calibri"/>
              </a:rPr>
              <a:t>Trainings und Informationsvermittlung </a:t>
            </a:r>
            <a:br/>
            <a:r>
              <a:rPr b="0" lang="de-DE" sz="2200" spc="-1" strike="noStrike">
                <a:solidFill>
                  <a:srgbClr val="000000"/>
                </a:solidFill>
                <a:latin typeface="Calibri"/>
              </a:rPr>
              <a:t>zu einschlägigen Themen</a:t>
            </a:r>
            <a:endParaRPr b="0" lang="de-DE" sz="2200" spc="-1" strike="noStrike">
              <a:latin typeface="Arial"/>
            </a:endParaRPr>
          </a:p>
          <a:p>
            <a:pPr marL="343080" indent="-342360">
              <a:lnSpc>
                <a:spcPct val="100000"/>
              </a:lnSpc>
              <a:spcBef>
                <a:spcPts val="439"/>
              </a:spcBef>
              <a:buClr>
                <a:srgbClr val="000000"/>
              </a:buClr>
              <a:buFont typeface="Arial"/>
              <a:buChar char="•"/>
            </a:pPr>
            <a:r>
              <a:rPr b="0" lang="de-DE" sz="2200" spc="-1" strike="noStrike">
                <a:solidFill>
                  <a:srgbClr val="000000"/>
                </a:solidFill>
                <a:latin typeface="Calibri"/>
              </a:rPr>
              <a:t>Öffentliches Eintreten (Advocacy) für </a:t>
            </a:r>
            <a:br/>
            <a:r>
              <a:rPr b="0" lang="de-DE" sz="2200" spc="-1" strike="noStrike">
                <a:solidFill>
                  <a:srgbClr val="000000"/>
                </a:solidFill>
                <a:latin typeface="Calibri"/>
              </a:rPr>
              <a:t>Anliegen und Probleme, die </a:t>
            </a:r>
            <a:br/>
            <a:r>
              <a:rPr b="0" lang="de-DE" sz="2200" spc="-1" strike="noStrike">
                <a:solidFill>
                  <a:srgbClr val="000000"/>
                </a:solidFill>
                <a:latin typeface="Calibri"/>
              </a:rPr>
              <a:t>beobachtet wurden.</a:t>
            </a:r>
            <a:endParaRPr b="0" lang="de-DE" sz="2200" spc="-1" strike="noStrike">
              <a:latin typeface="Arial"/>
            </a:endParaRPr>
          </a:p>
          <a:p>
            <a:pPr>
              <a:lnSpc>
                <a:spcPct val="100000"/>
              </a:lnSpc>
              <a:spcBef>
                <a:spcPts val="439"/>
              </a:spcBef>
            </a:pPr>
            <a:endParaRPr b="0" lang="de-DE" sz="2200" spc="-1" strike="noStrike">
              <a:latin typeface="Arial"/>
            </a:endParaRPr>
          </a:p>
        </p:txBody>
      </p:sp>
      <p:pic>
        <p:nvPicPr>
          <p:cNvPr id="120" name="Picture 4" descr=""/>
          <p:cNvPicPr/>
          <p:nvPr/>
        </p:nvPicPr>
        <p:blipFill>
          <a:blip r:embed="rId1"/>
          <a:stretch/>
        </p:blipFill>
        <p:spPr>
          <a:xfrm>
            <a:off x="5342400" y="4005000"/>
            <a:ext cx="3800880" cy="285228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p:cNvSpPr/>
          <p:nvPr/>
        </p:nvSpPr>
        <p:spPr>
          <a:xfrm>
            <a:off x="467640" y="0"/>
            <a:ext cx="8228880" cy="1142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de-DE" sz="4400" spc="-1" strike="noStrike">
                <a:solidFill>
                  <a:srgbClr val="000000"/>
                </a:solidFill>
                <a:latin typeface="Calibri"/>
              </a:rPr>
              <a:t>Wer macht diese Arbeit?</a:t>
            </a:r>
            <a:endParaRPr b="0" lang="de-DE" sz="4400" spc="-1" strike="noStrike">
              <a:latin typeface="Arial"/>
            </a:endParaRPr>
          </a:p>
        </p:txBody>
      </p:sp>
      <p:sp>
        <p:nvSpPr>
          <p:cNvPr id="122" name="CustomShape 2"/>
          <p:cNvSpPr/>
          <p:nvPr/>
        </p:nvSpPr>
        <p:spPr>
          <a:xfrm>
            <a:off x="457200" y="1124640"/>
            <a:ext cx="8228880" cy="309564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39"/>
              </a:spcBef>
            </a:pPr>
            <a:r>
              <a:rPr b="0" lang="de-DE" sz="2200" spc="-1" strike="noStrike">
                <a:solidFill>
                  <a:srgbClr val="000000"/>
                </a:solidFill>
                <a:latin typeface="Calibri"/>
              </a:rPr>
              <a:t>Wer die Freiwilligen bzw. die Fachkräfte sind, die diese Arbeit machen, ist je nach Organisation unterschiedlich. Viele Gruppen arbeiten mit Freiwilligen, die zwischen wenigen Wochen und 1-2 Jahren in die Projekte gehen. Andere, wie Nonviolent Peaceforce, setzen bezahlte Kräfte ein, die teilweise viele Jahre in einem Land tätig sind.</a:t>
            </a:r>
            <a:endParaRPr b="0" lang="de-DE" sz="2200" spc="-1" strike="noStrike">
              <a:latin typeface="Arial"/>
            </a:endParaRPr>
          </a:p>
          <a:p>
            <a:pPr marL="343080" indent="-342360">
              <a:lnSpc>
                <a:spcPct val="100000"/>
              </a:lnSpc>
              <a:spcBef>
                <a:spcPts val="439"/>
              </a:spcBef>
            </a:pPr>
            <a:r>
              <a:rPr b="0" lang="de-DE" sz="2200" spc="-1" strike="noStrike">
                <a:solidFill>
                  <a:srgbClr val="000000"/>
                </a:solidFill>
                <a:latin typeface="Calibri"/>
              </a:rPr>
              <a:t> </a:t>
            </a:r>
            <a:r>
              <a:rPr b="0" lang="de-DE" sz="2200" spc="-1" strike="noStrike">
                <a:solidFill>
                  <a:srgbClr val="000000"/>
                </a:solidFill>
                <a:latin typeface="Calibri"/>
              </a:rPr>
              <a:t>Es sind auch bei weitem nicht nur Menschen aus dem globalen Norden. Speziell bei Nonviolent Peaceforce kommt die Mehrzahl der Mitarbeiter*innen und Projektleiter*innen aus dem globalen Süden.</a:t>
            </a:r>
            <a:endParaRPr b="0" lang="de-DE" sz="2200" spc="-1" strike="noStrike">
              <a:latin typeface="Arial"/>
            </a:endParaRPr>
          </a:p>
        </p:txBody>
      </p:sp>
      <p:pic>
        <p:nvPicPr>
          <p:cNvPr id="123" name="Picture 4" descr=""/>
          <p:cNvPicPr/>
          <p:nvPr/>
        </p:nvPicPr>
        <p:blipFill>
          <a:blip r:embed="rId1"/>
          <a:stretch/>
        </p:blipFill>
        <p:spPr>
          <a:xfrm>
            <a:off x="4133520" y="4221000"/>
            <a:ext cx="5009760" cy="2636280"/>
          </a:xfrm>
          <a:prstGeom prst="rect">
            <a:avLst/>
          </a:prstGeom>
          <a:ln>
            <a:noFill/>
          </a:ln>
        </p:spPr>
      </p:pic>
      <p:pic>
        <p:nvPicPr>
          <p:cNvPr id="124" name="Picture 5" descr=""/>
          <p:cNvPicPr/>
          <p:nvPr/>
        </p:nvPicPr>
        <p:blipFill>
          <a:blip r:embed="rId2"/>
          <a:stretch/>
        </p:blipFill>
        <p:spPr>
          <a:xfrm>
            <a:off x="0" y="4221000"/>
            <a:ext cx="4686840" cy="263628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467640" y="0"/>
            <a:ext cx="8228880" cy="1142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de-DE" sz="4400" spc="-1" strike="noStrike">
                <a:solidFill>
                  <a:srgbClr val="000000"/>
                </a:solidFill>
                <a:latin typeface="Calibri"/>
              </a:rPr>
              <a:t>Ist das nicht zu gefährlich?</a:t>
            </a:r>
            <a:endParaRPr b="0" lang="de-DE" sz="4400" spc="-1" strike="noStrike">
              <a:latin typeface="Arial"/>
            </a:endParaRPr>
          </a:p>
        </p:txBody>
      </p:sp>
      <p:sp>
        <p:nvSpPr>
          <p:cNvPr id="126" name="CustomShape 2"/>
          <p:cNvSpPr/>
          <p:nvPr/>
        </p:nvSpPr>
        <p:spPr>
          <a:xfrm>
            <a:off x="457200" y="1124640"/>
            <a:ext cx="8228880" cy="54720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39"/>
              </a:spcBef>
            </a:pPr>
            <a:r>
              <a:rPr b="0" lang="de-DE" sz="2200" spc="-1" strike="noStrike">
                <a:solidFill>
                  <a:srgbClr val="000000"/>
                </a:solidFill>
                <a:latin typeface="Calibri"/>
              </a:rPr>
              <a:t>Arbeit in Kriegsgebieten oder dort, wo Menschenrechtsverletzungen an der Tagesordnung sind, ist nie ganz ungefährlich. Deshalb legen alle Organisationen, die diese Arbeit machen, viel Gewicht auf Sicherheitsmaßnahmen.  Doch anders als wie bei militärischen Peacekeepern sind diese so gestaltet, dass enger Kontakt zu der Bevölkerung möglich ist – es gibt kein sich hinter Zäune oder Mauern zurückziehen. Und Evakuierung, falls sie nötig ist, bedeutet meist nur die vorübergehende Verlegung in einen sichereren Teil des Landes.</a:t>
            </a:r>
            <a:endParaRPr b="0" lang="de-DE" sz="2200" spc="-1" strike="noStrike">
              <a:latin typeface="Arial"/>
            </a:endParaRPr>
          </a:p>
          <a:p>
            <a:pPr marL="343080" indent="-342360">
              <a:lnSpc>
                <a:spcPct val="100000"/>
              </a:lnSpc>
              <a:spcBef>
                <a:spcPts val="439"/>
              </a:spcBef>
            </a:pPr>
            <a:r>
              <a:rPr b="0" lang="de-DE" sz="2200" spc="-1" strike="noStrike">
                <a:solidFill>
                  <a:srgbClr val="000000"/>
                </a:solidFill>
                <a:latin typeface="Calibri"/>
              </a:rPr>
              <a:t>Ein Restrisiko bleibt – das gilt </a:t>
            </a:r>
            <a:br/>
            <a:r>
              <a:rPr b="0" lang="de-DE" sz="2200" spc="-1" strike="noStrike">
                <a:solidFill>
                  <a:srgbClr val="000000"/>
                </a:solidFill>
                <a:latin typeface="Calibri"/>
              </a:rPr>
              <a:t>für Menschen im Zivilen </a:t>
            </a:r>
            <a:br/>
            <a:r>
              <a:rPr b="0" lang="de-DE" sz="2200" spc="-1" strike="noStrike">
                <a:solidFill>
                  <a:srgbClr val="000000"/>
                </a:solidFill>
                <a:latin typeface="Calibri"/>
              </a:rPr>
              <a:t>Peacekeeping genauso wie </a:t>
            </a:r>
            <a:br/>
            <a:r>
              <a:rPr b="0" lang="de-DE" sz="2200" spc="-1" strike="noStrike">
                <a:solidFill>
                  <a:srgbClr val="000000"/>
                </a:solidFill>
                <a:latin typeface="Calibri"/>
              </a:rPr>
              <a:t>für all jene, die sich hier in </a:t>
            </a:r>
            <a:br/>
            <a:r>
              <a:rPr b="0" lang="de-DE" sz="2200" spc="-1" strike="noStrike">
                <a:solidFill>
                  <a:srgbClr val="000000"/>
                </a:solidFill>
                <a:latin typeface="Calibri"/>
              </a:rPr>
              <a:t>Deutschland z.B. für eine </a:t>
            </a:r>
            <a:br/>
            <a:r>
              <a:rPr b="0" lang="de-DE" sz="2200" spc="-1" strike="noStrike">
                <a:solidFill>
                  <a:srgbClr val="000000"/>
                </a:solidFill>
                <a:latin typeface="Calibri"/>
              </a:rPr>
              <a:t>Arbeit bei der Polizei oder </a:t>
            </a:r>
            <a:br/>
            <a:r>
              <a:rPr b="0" lang="de-DE" sz="2200" spc="-1" strike="noStrike">
                <a:solidFill>
                  <a:srgbClr val="000000"/>
                </a:solidFill>
                <a:latin typeface="Calibri"/>
              </a:rPr>
              <a:t>der Feuerwehr entscheiden.</a:t>
            </a:r>
            <a:endParaRPr b="0" lang="de-DE" sz="2200" spc="-1" strike="noStrike">
              <a:latin typeface="Arial"/>
            </a:endParaRPr>
          </a:p>
        </p:txBody>
      </p:sp>
      <p:pic>
        <p:nvPicPr>
          <p:cNvPr id="127" name="Picture 2" descr=""/>
          <p:cNvPicPr/>
          <p:nvPr/>
        </p:nvPicPr>
        <p:blipFill>
          <a:blip r:embed="rId1"/>
          <a:stretch/>
        </p:blipFill>
        <p:spPr>
          <a:xfrm>
            <a:off x="4284000" y="4124160"/>
            <a:ext cx="4859280" cy="273312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467640" y="0"/>
            <a:ext cx="6922440" cy="1142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de-DE" sz="4400" spc="-1" strike="noStrike">
                <a:solidFill>
                  <a:srgbClr val="000000"/>
                </a:solidFill>
                <a:latin typeface="Calibri"/>
              </a:rPr>
              <a:t>Und wer bezahlt das?</a:t>
            </a:r>
            <a:endParaRPr b="0" lang="de-DE" sz="4400" spc="-1" strike="noStrike">
              <a:latin typeface="Arial"/>
            </a:endParaRPr>
          </a:p>
        </p:txBody>
      </p:sp>
      <p:sp>
        <p:nvSpPr>
          <p:cNvPr id="129" name="CustomShape 2"/>
          <p:cNvSpPr/>
          <p:nvPr/>
        </p:nvSpPr>
        <p:spPr>
          <a:xfrm>
            <a:off x="457200" y="1052640"/>
            <a:ext cx="5842440" cy="507276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39"/>
              </a:spcBef>
            </a:pPr>
            <a:r>
              <a:rPr b="0" lang="de-DE" sz="2200" spc="-1" strike="noStrike">
                <a:solidFill>
                  <a:srgbClr val="000000"/>
                </a:solidFill>
                <a:latin typeface="Calibri"/>
              </a:rPr>
              <a:t>Auch das ist unterschiedlich. Viele der kleineren Peace Teams finanzieren sich allein durch Spenden ihrer Mitglieder und Unterstützer*innen. Größere, professionelle Organisationen bemühen sich um Finanzierung durch die Vereinten Nationen, </a:t>
            </a:r>
            <a:br/>
            <a:r>
              <a:rPr b="0" lang="de-DE" sz="2200" spc="-1" strike="noStrike">
                <a:solidFill>
                  <a:srgbClr val="000000"/>
                </a:solidFill>
                <a:latin typeface="Calibri"/>
              </a:rPr>
              <a:t>die EU und bestimmte einzelne Regierungen.</a:t>
            </a:r>
            <a:endParaRPr b="0" lang="de-DE" sz="2200" spc="-1" strike="noStrike">
              <a:latin typeface="Arial"/>
            </a:endParaRPr>
          </a:p>
          <a:p>
            <a:pPr marL="343080" indent="-342360">
              <a:lnSpc>
                <a:spcPct val="100000"/>
              </a:lnSpc>
              <a:spcBef>
                <a:spcPts val="439"/>
              </a:spcBef>
            </a:pPr>
            <a:r>
              <a:rPr b="0" lang="de-DE" sz="2200" spc="-1" strike="noStrike">
                <a:solidFill>
                  <a:srgbClr val="000000"/>
                </a:solidFill>
                <a:latin typeface="Calibri"/>
              </a:rPr>
              <a:t>Das Geld reicht aber meist bei Weitem nicht aus. Was benötigt würde, sind viel mehr Mittel für Zivile Konfliktbearbeitung im allgemeinen und für Ziviles Peacekeeping als eines ihrer Instrumente. Im Moment sind in Deutschland 10x mehr Mittel für das Militär als für zivile Maßnahmen vorgesehen. Friedensorganisationen fordern, dass dieses Verhältnis umgekehrt wird.</a:t>
            </a:r>
            <a:endParaRPr b="0" lang="de-DE" sz="2200" spc="-1" strike="noStrike">
              <a:latin typeface="Arial"/>
            </a:endParaRPr>
          </a:p>
        </p:txBody>
      </p:sp>
      <p:pic>
        <p:nvPicPr>
          <p:cNvPr id="130" name="Picture 3" descr=""/>
          <p:cNvPicPr/>
          <p:nvPr/>
        </p:nvPicPr>
        <p:blipFill>
          <a:blip r:embed="rId1"/>
          <a:stretch/>
        </p:blipFill>
        <p:spPr>
          <a:xfrm>
            <a:off x="6372360" y="0"/>
            <a:ext cx="3086280" cy="754164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1"/>
          <p:cNvSpPr/>
          <p:nvPr/>
        </p:nvSpPr>
        <p:spPr>
          <a:xfrm>
            <a:off x="1043640" y="0"/>
            <a:ext cx="6778440" cy="1142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de-DE" sz="4400" spc="-1" strike="noStrike">
                <a:solidFill>
                  <a:srgbClr val="000000"/>
                </a:solidFill>
                <a:latin typeface="Calibri"/>
              </a:rPr>
              <a:t>Politische Anerkennung</a:t>
            </a:r>
            <a:endParaRPr b="0" lang="de-DE" sz="4400" spc="-1" strike="noStrike">
              <a:latin typeface="Arial"/>
            </a:endParaRPr>
          </a:p>
        </p:txBody>
      </p:sp>
      <p:pic>
        <p:nvPicPr>
          <p:cNvPr id="132" name="Picture 3" descr=""/>
          <p:cNvPicPr/>
          <p:nvPr/>
        </p:nvPicPr>
        <p:blipFill>
          <a:blip r:embed="rId1"/>
          <a:stretch/>
        </p:blipFill>
        <p:spPr>
          <a:xfrm>
            <a:off x="971640" y="1137600"/>
            <a:ext cx="6837120" cy="5631120"/>
          </a:xfrm>
          <a:prstGeom prst="rect">
            <a:avLst/>
          </a:prstGeom>
          <a:ln w="936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CustomShape 1"/>
          <p:cNvSpPr/>
          <p:nvPr/>
        </p:nvSpPr>
        <p:spPr>
          <a:xfrm>
            <a:off x="467640" y="0"/>
            <a:ext cx="8228880" cy="1142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de-DE" sz="4400" spc="-1" strike="noStrike">
                <a:solidFill>
                  <a:srgbClr val="000000"/>
                </a:solidFill>
                <a:latin typeface="Calibri"/>
              </a:rPr>
              <a:t>Worum geht es?</a:t>
            </a:r>
            <a:endParaRPr b="0" lang="de-DE" sz="4400" spc="-1" strike="noStrike">
              <a:latin typeface="Arial"/>
            </a:endParaRPr>
          </a:p>
        </p:txBody>
      </p:sp>
      <p:sp>
        <p:nvSpPr>
          <p:cNvPr id="87" name="CustomShape 2"/>
          <p:cNvSpPr/>
          <p:nvPr/>
        </p:nvSpPr>
        <p:spPr>
          <a:xfrm>
            <a:off x="467640" y="908640"/>
            <a:ext cx="8228880" cy="4525200"/>
          </a:xfrm>
          <a:prstGeom prst="rect">
            <a:avLst/>
          </a:prstGeom>
          <a:noFill/>
          <a:ln>
            <a:noFill/>
          </a:ln>
        </p:spPr>
        <p:style>
          <a:lnRef idx="0"/>
          <a:fillRef idx="0"/>
          <a:effectRef idx="0"/>
          <a:fontRef idx="minor"/>
        </p:style>
        <p:txBody>
          <a:bodyPr lIns="90000" rIns="90000" tIns="45000" bIns="45000">
            <a:noAutofit/>
          </a:bodyPr>
          <a:p>
            <a:pPr marL="343080" indent="-342360">
              <a:lnSpc>
                <a:spcPct val="100000"/>
              </a:lnSpc>
              <a:spcBef>
                <a:spcPts val="561"/>
              </a:spcBef>
            </a:pPr>
            <a:r>
              <a:rPr b="0" lang="de-DE" sz="2800" spc="-1" strike="noStrike">
                <a:solidFill>
                  <a:srgbClr val="000000"/>
                </a:solidFill>
                <a:latin typeface="Calibri"/>
              </a:rPr>
              <a:t>Es gilt als die Aufgabe von Polizei und Militär, Menschen vor Gewalt zu schützen. Aber in Kriegsgebieten oder in fragilen Staaten versagen sie dabei oft; manchmal gehören sie zu denen, die die Menschenrechte verletzen. Dort braucht es andere Mechanismen des Schutzes. Einer davon ist das Zivile Peacekeeping.</a:t>
            </a:r>
            <a:endParaRPr b="0" lang="de-DE" sz="2800" spc="-1" strike="noStrike">
              <a:latin typeface="Arial"/>
            </a:endParaRPr>
          </a:p>
          <a:p>
            <a:pPr marL="343080" indent="-342360">
              <a:lnSpc>
                <a:spcPct val="100000"/>
              </a:lnSpc>
              <a:spcBef>
                <a:spcPts val="641"/>
              </a:spcBef>
            </a:pPr>
            <a:endParaRPr b="0" lang="de-DE" sz="2800" spc="-1" strike="noStrike">
              <a:latin typeface="Arial"/>
            </a:endParaRPr>
          </a:p>
        </p:txBody>
      </p:sp>
      <p:pic>
        <p:nvPicPr>
          <p:cNvPr id="88" name="Picture 3" descr=""/>
          <p:cNvPicPr/>
          <p:nvPr/>
        </p:nvPicPr>
        <p:blipFill>
          <a:blip r:embed="rId1"/>
          <a:stretch/>
        </p:blipFill>
        <p:spPr>
          <a:xfrm>
            <a:off x="-1440" y="3541680"/>
            <a:ext cx="9144720" cy="3315600"/>
          </a:xfrm>
          <a:prstGeom prst="rect">
            <a:avLst/>
          </a:prstGeom>
          <a:ln w="936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CustomShape 1"/>
          <p:cNvSpPr/>
          <p:nvPr/>
        </p:nvSpPr>
        <p:spPr>
          <a:xfrm>
            <a:off x="467640" y="188640"/>
            <a:ext cx="8228880" cy="863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de-DE" sz="4400" spc="-1" strike="noStrike">
                <a:solidFill>
                  <a:srgbClr val="000000"/>
                </a:solidFill>
                <a:latin typeface="Calibri"/>
              </a:rPr>
              <a:t>Ziviles Peacekeeping</a:t>
            </a:r>
            <a:endParaRPr b="0" lang="de-DE" sz="4400" spc="-1" strike="noStrike">
              <a:latin typeface="Arial"/>
            </a:endParaRPr>
          </a:p>
        </p:txBody>
      </p:sp>
      <p:sp>
        <p:nvSpPr>
          <p:cNvPr id="90" name="CustomShape 2"/>
          <p:cNvSpPr/>
          <p:nvPr/>
        </p:nvSpPr>
        <p:spPr>
          <a:xfrm>
            <a:off x="395640" y="105264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561"/>
              </a:spcBef>
              <a:buClr>
                <a:srgbClr val="000000"/>
              </a:buClr>
              <a:buFont typeface="Arial"/>
              <a:buChar char="•"/>
            </a:pPr>
            <a:r>
              <a:rPr b="0" lang="de-DE" sz="2800" spc="-1" strike="noStrike">
                <a:solidFill>
                  <a:srgbClr val="000000"/>
                </a:solidFill>
                <a:latin typeface="Calibri"/>
              </a:rPr>
              <a:t>Ziviles Peacekeeping ist der Begriff für den Schutz von Zivilist*innen vor Gewalt in Konfliktsituationen durch unbewaffnete Friedensfachkräfte. Diese sind vor Ort präsent und wenden vielfältige Instrumente an, Gewalt zu verhindern und Menschen zu schützen.</a:t>
            </a:r>
            <a:endParaRPr b="0" lang="de-DE" sz="2800" spc="-1" strike="noStrike">
              <a:latin typeface="Arial"/>
            </a:endParaRPr>
          </a:p>
          <a:p>
            <a:pPr marL="343080" indent="-342360">
              <a:lnSpc>
                <a:spcPct val="100000"/>
              </a:lnSpc>
              <a:spcBef>
                <a:spcPts val="561"/>
              </a:spcBef>
              <a:buClr>
                <a:srgbClr val="000000"/>
              </a:buClr>
              <a:buFont typeface="Arial"/>
              <a:buChar char="•"/>
            </a:pPr>
            <a:r>
              <a:rPr b="0" lang="de-DE" sz="2800" spc="-1" strike="noStrike">
                <a:solidFill>
                  <a:srgbClr val="000000"/>
                </a:solidFill>
                <a:latin typeface="Calibri"/>
              </a:rPr>
              <a:t>Diese Aufgabe kann von internationalen und einheimischen Friedensfachkräften wahrgenommen werden.</a:t>
            </a:r>
            <a:endParaRPr b="0" lang="de-DE" sz="2800" spc="-1" strike="noStrike">
              <a:latin typeface="Arial"/>
            </a:endParaRPr>
          </a:p>
          <a:p>
            <a:pPr>
              <a:lnSpc>
                <a:spcPct val="100000"/>
              </a:lnSpc>
              <a:spcBef>
                <a:spcPts val="561"/>
              </a:spcBef>
            </a:pPr>
            <a:endParaRPr b="0" lang="de-DE" sz="2800" spc="-1" strike="noStrike">
              <a:latin typeface="Arial"/>
            </a:endParaRPr>
          </a:p>
        </p:txBody>
      </p:sp>
      <p:pic>
        <p:nvPicPr>
          <p:cNvPr id="91" name="Picture 3" descr=""/>
          <p:cNvPicPr/>
          <p:nvPr/>
        </p:nvPicPr>
        <p:blipFill>
          <a:blip r:embed="rId1"/>
          <a:stretch/>
        </p:blipFill>
        <p:spPr>
          <a:xfrm>
            <a:off x="1440" y="5049720"/>
            <a:ext cx="9141840" cy="1807560"/>
          </a:xfrm>
          <a:prstGeom prst="rect">
            <a:avLst/>
          </a:prstGeom>
          <a:ln w="9360">
            <a:noFill/>
          </a:ln>
        </p:spPr>
      </p:pic>
      <p:pic>
        <p:nvPicPr>
          <p:cNvPr id="92" name="Picture 5" descr=""/>
          <p:cNvPicPr/>
          <p:nvPr/>
        </p:nvPicPr>
        <p:blipFill>
          <a:blip r:embed="rId2"/>
          <a:stretch/>
        </p:blipFill>
        <p:spPr>
          <a:xfrm>
            <a:off x="4428000" y="5062680"/>
            <a:ext cx="2689920" cy="1794600"/>
          </a:xfrm>
          <a:prstGeom prst="rect">
            <a:avLst/>
          </a:prstGeom>
          <a:ln w="9360">
            <a:noFill/>
          </a:ln>
        </p:spPr>
      </p:pic>
      <p:pic>
        <p:nvPicPr>
          <p:cNvPr id="93" name="Picture 6" descr=""/>
          <p:cNvPicPr/>
          <p:nvPr/>
        </p:nvPicPr>
        <p:blipFill>
          <a:blip r:embed="rId3"/>
          <a:stretch/>
        </p:blipFill>
        <p:spPr>
          <a:xfrm>
            <a:off x="2339640" y="5075640"/>
            <a:ext cx="2375640" cy="1781640"/>
          </a:xfrm>
          <a:prstGeom prst="rect">
            <a:avLst/>
          </a:prstGeom>
          <a:ln w="936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CustomShape 1"/>
          <p:cNvSpPr/>
          <p:nvPr/>
        </p:nvSpPr>
        <p:spPr>
          <a:xfrm>
            <a:off x="395640" y="288000"/>
            <a:ext cx="8228880" cy="1142280"/>
          </a:xfrm>
          <a:prstGeom prst="rect">
            <a:avLst/>
          </a:prstGeom>
          <a:noFill/>
          <a:ln>
            <a:noFill/>
          </a:ln>
        </p:spPr>
        <p:style>
          <a:lnRef idx="0"/>
          <a:fillRef idx="0"/>
          <a:effectRef idx="0"/>
          <a:fontRef idx="minor"/>
        </p:style>
        <p:txBody>
          <a:bodyPr lIns="90000" rIns="90000" tIns="45000" bIns="45000" anchor="ctr">
            <a:normAutofit fontScale="49000"/>
          </a:bodyPr>
          <a:p>
            <a:pPr algn="ctr">
              <a:lnSpc>
                <a:spcPct val="100000"/>
              </a:lnSpc>
            </a:pPr>
            <a:r>
              <a:rPr b="0" lang="de-DE" sz="4400" spc="-1" strike="noStrike">
                <a:solidFill>
                  <a:srgbClr val="000000"/>
                </a:solidFill>
                <a:latin typeface="Calibri"/>
              </a:rPr>
              <a:t>Ziviles Peacekeeping ist die Aufgabe, die sich direkt um die Verhinderung von Gewalt kümmert</a:t>
            </a:r>
            <a:endParaRPr b="0" lang="de-DE" sz="4400" spc="-1" strike="noStrike">
              <a:latin typeface="Arial"/>
            </a:endParaRPr>
          </a:p>
        </p:txBody>
      </p:sp>
      <p:pic>
        <p:nvPicPr>
          <p:cNvPr id="95" name="Picture 2" descr=""/>
          <p:cNvPicPr/>
          <p:nvPr/>
        </p:nvPicPr>
        <p:blipFill>
          <a:blip r:embed="rId1"/>
          <a:stretch/>
        </p:blipFill>
        <p:spPr>
          <a:xfrm>
            <a:off x="644760" y="1656000"/>
            <a:ext cx="7778880" cy="5094000"/>
          </a:xfrm>
          <a:prstGeom prst="rect">
            <a:avLst/>
          </a:prstGeom>
          <a:ln w="936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6" name="Picture 2" descr=""/>
          <p:cNvPicPr/>
          <p:nvPr/>
        </p:nvPicPr>
        <p:blipFill>
          <a:blip r:embed="rId1"/>
          <a:stretch/>
        </p:blipFill>
        <p:spPr>
          <a:xfrm>
            <a:off x="4502520" y="3888000"/>
            <a:ext cx="4640760" cy="3023640"/>
          </a:xfrm>
          <a:prstGeom prst="rect">
            <a:avLst/>
          </a:prstGeom>
          <a:ln>
            <a:noFill/>
          </a:ln>
        </p:spPr>
      </p:pic>
      <p:sp>
        <p:nvSpPr>
          <p:cNvPr id="97" name="CustomShape 1"/>
          <p:cNvSpPr/>
          <p:nvPr/>
        </p:nvSpPr>
        <p:spPr>
          <a:xfrm>
            <a:off x="467640" y="0"/>
            <a:ext cx="8228880" cy="1142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de-DE" sz="4400" spc="-1" strike="noStrike">
                <a:solidFill>
                  <a:srgbClr val="000000"/>
                </a:solidFill>
                <a:latin typeface="Calibri"/>
              </a:rPr>
              <a:t>Macht das nicht die UN?</a:t>
            </a:r>
            <a:endParaRPr b="0" lang="de-DE" sz="4400" spc="-1" strike="noStrike">
              <a:latin typeface="Arial"/>
            </a:endParaRPr>
          </a:p>
        </p:txBody>
      </p:sp>
      <p:sp>
        <p:nvSpPr>
          <p:cNvPr id="98" name="CustomShape 2"/>
          <p:cNvSpPr/>
          <p:nvPr/>
        </p:nvSpPr>
        <p:spPr>
          <a:xfrm>
            <a:off x="289800" y="1060920"/>
            <a:ext cx="8228880" cy="5472000"/>
          </a:xfrm>
          <a:prstGeom prst="rect">
            <a:avLst/>
          </a:prstGeom>
          <a:noFill/>
          <a:ln>
            <a:noFill/>
          </a:ln>
        </p:spPr>
        <p:style>
          <a:lnRef idx="0"/>
          <a:fillRef idx="0"/>
          <a:effectRef idx="0"/>
          <a:fontRef idx="minor"/>
        </p:style>
        <p:txBody>
          <a:bodyPr lIns="90000" rIns="90000" tIns="45000" bIns="45000">
            <a:normAutofit fontScale="39000"/>
          </a:bodyPr>
          <a:p>
            <a:pPr marL="343080" indent="-342360">
              <a:lnSpc>
                <a:spcPct val="100000"/>
              </a:lnSpc>
              <a:spcBef>
                <a:spcPts val="641"/>
              </a:spcBef>
              <a:buClr>
                <a:srgbClr val="000000"/>
              </a:buClr>
              <a:buFont typeface="Arial"/>
              <a:buChar char="•"/>
            </a:pPr>
            <a:r>
              <a:rPr b="0" lang="de-DE" sz="3200" spc="-1" strike="noStrike">
                <a:solidFill>
                  <a:srgbClr val="000000"/>
                </a:solidFill>
                <a:latin typeface="Calibri"/>
              </a:rPr>
              <a:t>Der Begriff des Peacekeepings wurde durch die Vereinen Nationen geprägt, die Truppen (sog. „Blauhelme“ ) zur Überwachung von Waffenstillständen und Friedenssicherung einsetzen. Waffen werden zum Selbstschutz und manchmal auch zur Durchsetzung des Mandats getragen. Ihr Einsatz erfolgt auf Einladung des Gastlandes oder auf Beschluss des UN-Sicherheitsrates hin.</a:t>
            </a:r>
            <a:endParaRPr b="0" lang="de-DE" sz="3200" spc="-1" strike="noStrike">
              <a:latin typeface="Arial"/>
            </a:endParaRPr>
          </a:p>
          <a:p>
            <a:pPr marL="343080" indent="-342360">
              <a:lnSpc>
                <a:spcPct val="100000"/>
              </a:lnSpc>
              <a:spcBef>
                <a:spcPts val="641"/>
              </a:spcBef>
              <a:buClr>
                <a:srgbClr val="000000"/>
              </a:buClr>
              <a:buFont typeface="Arial"/>
              <a:buChar char="•"/>
            </a:pPr>
            <a:r>
              <a:rPr b="0" lang="de-DE" sz="3200" spc="-1" strike="noStrike">
                <a:solidFill>
                  <a:srgbClr val="000000"/>
                </a:solidFill>
                <a:latin typeface="Calibri"/>
              </a:rPr>
              <a:t>Das Zivile Peacekeeping (ZPK) ist damit nicht vergleichbar – die Friedensfachkräfte tragen keine Waffen. Falls sie zivilgesellschaftlichen Organisationen angehören, sind sie nicht an die Weisungen bestimmter Regierungen gebunden. Zahlenmäßig sind Projekte des ZPK meist kleiner – maximal dreistellige Zahlen statt </a:t>
            </a:r>
            <a:br/>
            <a:r>
              <a:rPr b="0" lang="de-DE" sz="3200" spc="-1" strike="noStrike">
                <a:solidFill>
                  <a:srgbClr val="000000"/>
                </a:solidFill>
                <a:latin typeface="Calibri"/>
              </a:rPr>
              <a:t>statt vier- bis fünfstelligen beim </a:t>
            </a:r>
            <a:br/>
            <a:r>
              <a:rPr b="0" lang="de-DE" sz="3200" spc="-1" strike="noStrike">
                <a:solidFill>
                  <a:srgbClr val="000000"/>
                </a:solidFill>
                <a:latin typeface="Calibri"/>
              </a:rPr>
              <a:t>militärischen Peacekeeping sind die Regel.</a:t>
            </a:r>
            <a:endParaRPr b="0" lang="de-DE" sz="3200" spc="-1" strike="noStrike">
              <a:latin typeface="Arial"/>
            </a:endParaRPr>
          </a:p>
          <a:p>
            <a:pPr marL="343080" indent="-342360">
              <a:lnSpc>
                <a:spcPct val="100000"/>
              </a:lnSpc>
              <a:spcBef>
                <a:spcPts val="641"/>
              </a:spcBef>
              <a:buClr>
                <a:srgbClr val="000000"/>
              </a:buClr>
              <a:buFont typeface="Arial"/>
              <a:buChar char="•"/>
            </a:pPr>
            <a:r>
              <a:rPr b="0" lang="de-DE" sz="3200" spc="-1" strike="noStrike">
                <a:solidFill>
                  <a:srgbClr val="000000"/>
                </a:solidFill>
                <a:latin typeface="Calibri"/>
              </a:rPr>
              <a:t>Es gab aber auch Missionen inter-</a:t>
            </a:r>
            <a:br/>
            <a:r>
              <a:rPr b="0" lang="de-DE" sz="3200" spc="-1" strike="noStrike">
                <a:solidFill>
                  <a:srgbClr val="000000"/>
                </a:solidFill>
                <a:latin typeface="Calibri"/>
              </a:rPr>
              <a:t>nationaler Organisationen, die </a:t>
            </a:r>
            <a:br/>
            <a:r>
              <a:rPr b="0" lang="de-DE" sz="3200" spc="-1" strike="noStrike">
                <a:solidFill>
                  <a:srgbClr val="000000"/>
                </a:solidFill>
                <a:latin typeface="Calibri"/>
              </a:rPr>
              <a:t>als ZPK angesehen werden können, z.B. </a:t>
            </a:r>
            <a:br/>
            <a:r>
              <a:rPr b="0" lang="de-DE" sz="3200" spc="-1" strike="noStrike">
                <a:solidFill>
                  <a:srgbClr val="000000"/>
                </a:solidFill>
                <a:latin typeface="Calibri"/>
              </a:rPr>
              <a:t>die OSZE Kosovo Verification </a:t>
            </a:r>
            <a:br/>
            <a:r>
              <a:rPr b="0" lang="de-DE" sz="3200" spc="-1" strike="noStrike">
                <a:solidFill>
                  <a:srgbClr val="000000"/>
                </a:solidFill>
                <a:latin typeface="Calibri"/>
              </a:rPr>
              <a:t>Mission 1998-99.</a:t>
            </a:r>
            <a:endParaRPr b="0" lang="de-DE" sz="3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9" name="Picture 2" descr=""/>
          <p:cNvPicPr/>
          <p:nvPr/>
        </p:nvPicPr>
        <p:blipFill>
          <a:blip r:embed="rId1"/>
          <a:stretch/>
        </p:blipFill>
        <p:spPr>
          <a:xfrm>
            <a:off x="5724000" y="4296240"/>
            <a:ext cx="3419280" cy="2561040"/>
          </a:xfrm>
          <a:prstGeom prst="rect">
            <a:avLst/>
          </a:prstGeom>
          <a:ln>
            <a:noFill/>
          </a:ln>
        </p:spPr>
      </p:pic>
      <p:sp>
        <p:nvSpPr>
          <p:cNvPr id="100" name="CustomShape 1"/>
          <p:cNvSpPr/>
          <p:nvPr/>
        </p:nvSpPr>
        <p:spPr>
          <a:xfrm>
            <a:off x="251640" y="404640"/>
            <a:ext cx="8280360" cy="935280"/>
          </a:xfrm>
          <a:prstGeom prst="rect">
            <a:avLst/>
          </a:prstGeom>
          <a:noFill/>
          <a:ln>
            <a:noFill/>
          </a:ln>
        </p:spPr>
        <p:style>
          <a:lnRef idx="0"/>
          <a:fillRef idx="0"/>
          <a:effectRef idx="0"/>
          <a:fontRef idx="minor"/>
        </p:style>
        <p:txBody>
          <a:bodyPr lIns="90000" rIns="90000" tIns="45000" bIns="45000" anchor="ctr">
            <a:normAutofit fontScale="34000"/>
          </a:bodyPr>
          <a:p>
            <a:pPr algn="ctr">
              <a:lnSpc>
                <a:spcPct val="100000"/>
              </a:lnSpc>
            </a:pPr>
            <a:r>
              <a:rPr b="0" lang="de-DE" sz="4400" spc="-1" strike="noStrike">
                <a:solidFill>
                  <a:srgbClr val="000000"/>
                </a:solidFill>
                <a:latin typeface="Calibri"/>
              </a:rPr>
              <a:t>Es gibt verschiedene NROs, die  weltweit arbeiten, u.a.:</a:t>
            </a:r>
            <a:br/>
            <a:endParaRPr b="0" lang="de-DE" sz="4400" spc="-1" strike="noStrike">
              <a:latin typeface="Arial"/>
            </a:endParaRPr>
          </a:p>
        </p:txBody>
      </p:sp>
      <p:sp>
        <p:nvSpPr>
          <p:cNvPr id="101" name="CustomShape 2"/>
          <p:cNvSpPr/>
          <p:nvPr/>
        </p:nvSpPr>
        <p:spPr>
          <a:xfrm>
            <a:off x="179640" y="1008000"/>
            <a:ext cx="8352360" cy="5588640"/>
          </a:xfrm>
          <a:prstGeom prst="rect">
            <a:avLst/>
          </a:prstGeom>
          <a:noFill/>
          <a:ln>
            <a:noFill/>
          </a:ln>
        </p:spPr>
        <p:style>
          <a:lnRef idx="0"/>
          <a:fillRef idx="0"/>
          <a:effectRef idx="0"/>
          <a:fontRef idx="minor"/>
        </p:style>
        <p:txBody>
          <a:bodyPr lIns="90000" rIns="90000" tIns="45000" bIns="45000">
            <a:noAutofit/>
          </a:bodyPr>
          <a:p>
            <a:pPr marL="343080" indent="-342360">
              <a:lnSpc>
                <a:spcPct val="100000"/>
              </a:lnSpc>
              <a:spcBef>
                <a:spcPts val="400"/>
              </a:spcBef>
              <a:buClr>
                <a:srgbClr val="000000"/>
              </a:buClr>
              <a:buFont typeface="Arial"/>
              <a:buChar char="•"/>
            </a:pPr>
            <a:r>
              <a:rPr b="0" lang="de-DE" sz="2000" spc="-1" strike="noStrike">
                <a:solidFill>
                  <a:srgbClr val="000000"/>
                </a:solidFill>
                <a:latin typeface="Calibri"/>
              </a:rPr>
              <a:t>Peace Brigades International (PBI), die sich auf die Schutzbegleitung von Menschenrechtsverteidiger*innen spezialisiert haben – sie sind in ihren Büros oder Gemeinschaften präsent oder begleiten sie als „unbewaffnete Bodyguards“ .</a:t>
            </a:r>
            <a:endParaRPr b="0" lang="de-DE" sz="2000" spc="-1" strike="noStrike">
              <a:latin typeface="Arial"/>
            </a:endParaRPr>
          </a:p>
          <a:p>
            <a:pPr marL="343080" indent="-342360">
              <a:lnSpc>
                <a:spcPct val="100000"/>
              </a:lnSpc>
              <a:spcBef>
                <a:spcPts val="400"/>
              </a:spcBef>
              <a:buClr>
                <a:srgbClr val="000000"/>
              </a:buClr>
              <a:buFont typeface="Arial"/>
              <a:buChar char="•"/>
            </a:pPr>
            <a:r>
              <a:rPr b="0" lang="de-DE" sz="2000" spc="-1" strike="noStrike">
                <a:solidFill>
                  <a:srgbClr val="000000"/>
                </a:solidFill>
                <a:latin typeface="Calibri"/>
              </a:rPr>
              <a:t>Das Ökumenische Begleitprogramm in Palästina und Israel (EAPPI), das vom Weltkirchenrat initiiert wurde, beobachtet und begleitet Menschen in Palästina, die gewaltfrei für ihre Rechte kämpfen.</a:t>
            </a:r>
            <a:endParaRPr b="0" lang="de-DE" sz="2000" spc="-1" strike="noStrike">
              <a:latin typeface="Arial"/>
            </a:endParaRPr>
          </a:p>
          <a:p>
            <a:pPr marL="343080" indent="-342360">
              <a:lnSpc>
                <a:spcPct val="100000"/>
              </a:lnSpc>
              <a:spcBef>
                <a:spcPts val="400"/>
              </a:spcBef>
              <a:buClr>
                <a:srgbClr val="000000"/>
              </a:buClr>
              <a:buFont typeface="Arial"/>
              <a:buChar char="•"/>
            </a:pPr>
            <a:r>
              <a:rPr b="0" lang="de-DE" sz="2000" spc="-1" strike="noStrike">
                <a:solidFill>
                  <a:srgbClr val="000000"/>
                </a:solidFill>
                <a:latin typeface="Calibri"/>
              </a:rPr>
              <a:t>Nonviolent Peaceforce (NP) ist eine internationale Organisation, die teilweise über 150 Mitarbeiter*innen vor Ort in Kriegsgebieten hat. Sie ist derzeit (2020) im  Südsudan, den Philippinen, </a:t>
            </a:r>
            <a:br/>
            <a:r>
              <a:rPr b="0" lang="de-DE" sz="2000" spc="-1" strike="noStrike">
                <a:solidFill>
                  <a:srgbClr val="000000"/>
                </a:solidFill>
                <a:latin typeface="Calibri"/>
              </a:rPr>
              <a:t>Myanmar und Irak tätig.</a:t>
            </a:r>
            <a:endParaRPr b="0" lang="de-DE" sz="2000" spc="-1" strike="noStrike">
              <a:latin typeface="Arial"/>
            </a:endParaRPr>
          </a:p>
          <a:p>
            <a:pPr marL="343080" indent="-342360">
              <a:lnSpc>
                <a:spcPct val="100000"/>
              </a:lnSpc>
              <a:spcBef>
                <a:spcPts val="400"/>
              </a:spcBef>
              <a:buClr>
                <a:srgbClr val="000000"/>
              </a:buClr>
              <a:buFont typeface="Arial"/>
              <a:buChar char="•"/>
            </a:pPr>
            <a:r>
              <a:rPr b="0" lang="de-DE" sz="2000" spc="-1" strike="noStrike">
                <a:solidFill>
                  <a:srgbClr val="000000"/>
                </a:solidFill>
                <a:latin typeface="Calibri"/>
              </a:rPr>
              <a:t>Außerdem gibt es mehrere Gruppen, die sich als</a:t>
            </a:r>
            <a:br/>
            <a:r>
              <a:rPr b="0" lang="de-DE" sz="2000" spc="-1" strike="noStrike">
                <a:solidFill>
                  <a:srgbClr val="000000"/>
                </a:solidFill>
                <a:latin typeface="Calibri"/>
              </a:rPr>
              <a:t>“Peace Teams“ bezeichnen.</a:t>
            </a:r>
            <a:endParaRPr b="0" lang="de-DE" sz="2000" spc="-1" strike="noStrike">
              <a:latin typeface="Arial"/>
            </a:endParaRPr>
          </a:p>
          <a:p>
            <a:pPr marL="343080" indent="-342360">
              <a:lnSpc>
                <a:spcPct val="100000"/>
              </a:lnSpc>
              <a:spcBef>
                <a:spcPts val="400"/>
              </a:spcBef>
            </a:pPr>
            <a:r>
              <a:rPr b="0" lang="de-DE" sz="2000" spc="-1" strike="noStrike">
                <a:solidFill>
                  <a:srgbClr val="000000"/>
                </a:solidFill>
                <a:latin typeface="Calibri"/>
              </a:rPr>
              <a:t>Es wäre aber ein Irrtum, anzunehmen, dass  aus-</a:t>
            </a:r>
            <a:br/>
            <a:r>
              <a:rPr b="0" lang="de-DE" sz="2000" spc="-1" strike="noStrike">
                <a:solidFill>
                  <a:srgbClr val="000000"/>
                </a:solidFill>
                <a:latin typeface="Calibri"/>
              </a:rPr>
              <a:t>schließlich internationale Organisationen in diesem </a:t>
            </a:r>
            <a:br/>
            <a:r>
              <a:rPr b="0" lang="de-DE" sz="2000" spc="-1" strike="noStrike">
                <a:solidFill>
                  <a:srgbClr val="000000"/>
                </a:solidFill>
                <a:latin typeface="Calibri"/>
              </a:rPr>
              <a:t>Feld tätig sind. In vielen Ländern  gibt es lokale </a:t>
            </a:r>
            <a:br/>
            <a:r>
              <a:rPr b="0" lang="de-DE" sz="2000" spc="-1" strike="noStrike">
                <a:solidFill>
                  <a:srgbClr val="000000"/>
                </a:solidFill>
                <a:latin typeface="Calibri"/>
              </a:rPr>
              <a:t>oder nationale Organisationen, die erfolgreich ihre</a:t>
            </a:r>
            <a:br/>
            <a:r>
              <a:rPr b="0" lang="de-DE" sz="2000" spc="-1" strike="noStrike">
                <a:solidFill>
                  <a:srgbClr val="000000"/>
                </a:solidFill>
                <a:latin typeface="Calibri"/>
              </a:rPr>
              <a:t>Mitbürger*innen vor Schaden bewahren.</a:t>
            </a:r>
            <a:endParaRPr b="0" lang="de-DE" sz="2000" spc="-1" strike="noStrike">
              <a:latin typeface="Arial"/>
            </a:endParaRPr>
          </a:p>
          <a:p>
            <a:pPr marL="343080" indent="-342360">
              <a:lnSpc>
                <a:spcPct val="100000"/>
              </a:lnSpc>
              <a:spcBef>
                <a:spcPts val="400"/>
              </a:spcBef>
            </a:pPr>
            <a:endParaRPr b="0" lang="de-DE"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251640" y="260640"/>
            <a:ext cx="6264000" cy="1142280"/>
          </a:xfrm>
          <a:prstGeom prst="rect">
            <a:avLst/>
          </a:prstGeom>
          <a:noFill/>
          <a:ln>
            <a:noFill/>
          </a:ln>
        </p:spPr>
        <p:style>
          <a:lnRef idx="0"/>
          <a:fillRef idx="0"/>
          <a:effectRef idx="0"/>
          <a:fontRef idx="minor"/>
        </p:style>
        <p:txBody>
          <a:bodyPr lIns="90000" rIns="90000" tIns="45000" bIns="45000" anchor="ctr">
            <a:normAutofit fontScale="90000"/>
          </a:bodyPr>
          <a:p>
            <a:pPr algn="ctr">
              <a:lnSpc>
                <a:spcPct val="100000"/>
              </a:lnSpc>
            </a:pPr>
            <a:r>
              <a:rPr b="0" lang="de-DE" sz="4400" spc="-1" strike="noStrike">
                <a:solidFill>
                  <a:srgbClr val="000000"/>
                </a:solidFill>
                <a:latin typeface="Calibri"/>
              </a:rPr>
              <a:t>Beispiel: Mindanao </a:t>
            </a:r>
            <a:br/>
            <a:r>
              <a:rPr b="0" lang="de-DE" sz="4400" spc="-1" strike="noStrike">
                <a:solidFill>
                  <a:srgbClr val="000000"/>
                </a:solidFill>
                <a:latin typeface="Calibri"/>
              </a:rPr>
              <a:t>(Philippinen). Dort  sind:</a:t>
            </a:r>
            <a:endParaRPr b="0" lang="de-DE" sz="4400" spc="-1" strike="noStrike">
              <a:latin typeface="Arial"/>
            </a:endParaRPr>
          </a:p>
        </p:txBody>
      </p:sp>
      <p:sp>
        <p:nvSpPr>
          <p:cNvPr id="103" name="CustomShape 2"/>
          <p:cNvSpPr/>
          <p:nvPr/>
        </p:nvSpPr>
        <p:spPr>
          <a:xfrm>
            <a:off x="179640" y="1628640"/>
            <a:ext cx="6130440" cy="5040000"/>
          </a:xfrm>
          <a:prstGeom prst="rect">
            <a:avLst/>
          </a:prstGeom>
          <a:noFill/>
          <a:ln>
            <a:noFill/>
          </a:ln>
        </p:spPr>
        <p:style>
          <a:lnRef idx="0"/>
          <a:fillRef idx="0"/>
          <a:effectRef idx="0"/>
          <a:fontRef idx="minor"/>
        </p:style>
        <p:txBody>
          <a:bodyPr lIns="90000" rIns="90000" tIns="45000" bIns="45000">
            <a:normAutofit fontScale="25000"/>
          </a:bodyPr>
          <a:p>
            <a:pPr marL="343080" indent="-342360">
              <a:lnSpc>
                <a:spcPct val="100000"/>
              </a:lnSpc>
              <a:spcBef>
                <a:spcPts val="700"/>
              </a:spcBef>
              <a:buClr>
                <a:srgbClr val="000000"/>
              </a:buClr>
              <a:buFont typeface="Arial"/>
              <a:buChar char="•"/>
            </a:pPr>
            <a:r>
              <a:rPr b="0" lang="de-DE" sz="3500" spc="-1" strike="noStrike">
                <a:solidFill>
                  <a:srgbClr val="000000"/>
                </a:solidFill>
                <a:latin typeface="Calibri"/>
              </a:rPr>
              <a:t>Nonviolent Peaceforce, eine internationale NRO, die einen offiziellen Status im Rahmen des staatlichen Friedensprozesses und dem von Malaysia geleiteten International Monitoring Teams innehat und dort mit (u.a.) Bantay Ceasefire für den Schutz von Zivilbevölkerung zuständig ist.</a:t>
            </a:r>
            <a:endParaRPr b="0" lang="de-DE" sz="3500" spc="-1" strike="noStrike">
              <a:latin typeface="Arial"/>
            </a:endParaRPr>
          </a:p>
          <a:p>
            <a:pPr marL="343080" indent="-342360">
              <a:lnSpc>
                <a:spcPct val="100000"/>
              </a:lnSpc>
              <a:spcBef>
                <a:spcPts val="700"/>
              </a:spcBef>
              <a:buClr>
                <a:srgbClr val="000000"/>
              </a:buClr>
              <a:buFont typeface="Arial"/>
              <a:buChar char="•"/>
            </a:pPr>
            <a:r>
              <a:rPr b="0" lang="de-DE" sz="3500" spc="-1" strike="noStrike">
                <a:solidFill>
                  <a:srgbClr val="000000"/>
                </a:solidFill>
                <a:latin typeface="Calibri"/>
              </a:rPr>
              <a:t>Bantay Ceasefire, ein Projekt verschiedener philippinischer Organisationen, die im Feld der Friedensbildung und des Peacebuilding tätig sind. Es hat die verschiedenen Waffenstillstände, die vor dem endgültigen Friedensschluss bestanden, beobachtet und griff ein, wo deren Verletzung drohte.</a:t>
            </a:r>
            <a:endParaRPr b="0" lang="de-DE" sz="3500" spc="-1" strike="noStrike">
              <a:latin typeface="Arial"/>
            </a:endParaRPr>
          </a:p>
          <a:p>
            <a:pPr marL="343080" indent="-342360">
              <a:lnSpc>
                <a:spcPct val="100000"/>
              </a:lnSpc>
              <a:spcBef>
                <a:spcPts val="700"/>
              </a:spcBef>
              <a:buClr>
                <a:srgbClr val="000000"/>
              </a:buClr>
              <a:buFont typeface="Arial"/>
              <a:buChar char="•"/>
            </a:pPr>
            <a:r>
              <a:rPr b="0" lang="de-DE" sz="3500" spc="-1" strike="noStrike">
                <a:solidFill>
                  <a:srgbClr val="000000"/>
                </a:solidFill>
                <a:latin typeface="Calibri"/>
              </a:rPr>
              <a:t>IPON (Int‘l Peace Observers Network) ist ein internationales Netzwerk, das Beobachter*innen u.a. zu Wahlen entsendet.</a:t>
            </a:r>
            <a:endParaRPr b="0" lang="de-DE" sz="3500" spc="-1" strike="noStrike">
              <a:latin typeface="Arial"/>
            </a:endParaRPr>
          </a:p>
          <a:p>
            <a:pPr>
              <a:lnSpc>
                <a:spcPct val="100000"/>
              </a:lnSpc>
              <a:spcBef>
                <a:spcPts val="641"/>
              </a:spcBef>
            </a:pPr>
            <a:endParaRPr b="0" lang="de-DE" sz="3500" spc="-1" strike="noStrike">
              <a:latin typeface="Arial"/>
            </a:endParaRPr>
          </a:p>
        </p:txBody>
      </p:sp>
      <p:pic>
        <p:nvPicPr>
          <p:cNvPr id="104" name="Picture 2" descr=""/>
          <p:cNvPicPr/>
          <p:nvPr/>
        </p:nvPicPr>
        <p:blipFill>
          <a:blip r:embed="rId1"/>
          <a:stretch/>
        </p:blipFill>
        <p:spPr>
          <a:xfrm>
            <a:off x="6351480" y="476640"/>
            <a:ext cx="2791800" cy="6825600"/>
          </a:xfrm>
          <a:prstGeom prst="rect">
            <a:avLst/>
          </a:prstGeom>
          <a:ln w="936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 name="Picture 3" descr=""/>
          <p:cNvPicPr/>
          <p:nvPr/>
        </p:nvPicPr>
        <p:blipFill>
          <a:blip r:embed="rId1"/>
          <a:stretch/>
        </p:blipFill>
        <p:spPr>
          <a:xfrm>
            <a:off x="6292800" y="2681280"/>
            <a:ext cx="2850480" cy="4176000"/>
          </a:xfrm>
          <a:prstGeom prst="rect">
            <a:avLst/>
          </a:prstGeom>
          <a:ln w="190440">
            <a:solidFill>
              <a:srgbClr val="c8c6bd"/>
            </a:solidFill>
            <a:miter/>
          </a:ln>
          <a:effectLst>
            <a:outerShdw algn="bl" blurRad="254000" rotWithShape="0">
              <a:srgbClr val="000000">
                <a:alpha val="43000"/>
              </a:srgbClr>
            </a:outerShdw>
          </a:effectLst>
          <a:scene3d>
            <a:camera fov="5400000" prst="perspectiveFront"/>
            <a:lightRig dir="t" rig="threePt">
              <a:rot lat="0" lon="0" rev="2100000"/>
            </a:lightRig>
          </a:scene3d>
          <a:sp3d extrusionH="25400">
            <a:bevelT prst="hardEdge" w="304800" h="152400"/>
            <a:extrusionClr>
              <a:srgbClr val="000000"/>
            </a:extrusionClr>
          </a:sp3d>
        </p:spPr>
      </p:pic>
      <p:sp>
        <p:nvSpPr>
          <p:cNvPr id="106" name="CustomShape 1"/>
          <p:cNvSpPr/>
          <p:nvPr/>
        </p:nvSpPr>
        <p:spPr>
          <a:xfrm>
            <a:off x="395640" y="260640"/>
            <a:ext cx="8228880" cy="863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de-DE" sz="3600" spc="-1" strike="noStrike">
                <a:solidFill>
                  <a:srgbClr val="000000"/>
                </a:solidFill>
                <a:latin typeface="Calibri"/>
              </a:rPr>
              <a:t>Ziviles Peacekeeping ist </a:t>
            </a:r>
            <a:r>
              <a:rPr b="0" lang="de-DE" sz="4000" spc="-1" strike="noStrike">
                <a:solidFill>
                  <a:srgbClr val="000000"/>
                </a:solidFill>
                <a:latin typeface="Calibri"/>
              </a:rPr>
              <a:t>erfolgreich</a:t>
            </a:r>
            <a:r>
              <a:rPr b="0" lang="de-DE" sz="3600" spc="-1" strike="noStrike">
                <a:solidFill>
                  <a:srgbClr val="000000"/>
                </a:solidFill>
                <a:latin typeface="Calibri"/>
              </a:rPr>
              <a:t>: </a:t>
            </a:r>
            <a:br/>
            <a:endParaRPr b="0" lang="de-DE" sz="3600" spc="-1" strike="noStrike">
              <a:latin typeface="Arial"/>
            </a:endParaRPr>
          </a:p>
        </p:txBody>
      </p:sp>
      <p:sp>
        <p:nvSpPr>
          <p:cNvPr id="107" name="CustomShape 2"/>
          <p:cNvSpPr/>
          <p:nvPr/>
        </p:nvSpPr>
        <p:spPr>
          <a:xfrm>
            <a:off x="467640" y="1196640"/>
            <a:ext cx="8228880" cy="4968000"/>
          </a:xfrm>
          <a:prstGeom prst="rect">
            <a:avLst/>
          </a:prstGeom>
          <a:noFill/>
          <a:ln>
            <a:noFill/>
          </a:ln>
        </p:spPr>
        <p:style>
          <a:lnRef idx="0"/>
          <a:fillRef idx="0"/>
          <a:effectRef idx="0"/>
          <a:fontRef idx="minor"/>
        </p:style>
        <p:txBody>
          <a:bodyPr lIns="90000" rIns="90000" tIns="45000" bIns="45000">
            <a:noAutofit/>
          </a:bodyPr>
          <a:p>
            <a:pPr marL="343080" indent="-342360">
              <a:lnSpc>
                <a:spcPct val="100000"/>
              </a:lnSpc>
              <a:spcBef>
                <a:spcPts val="459"/>
              </a:spcBef>
              <a:buClr>
                <a:srgbClr val="000000"/>
              </a:buClr>
              <a:buFont typeface="Arial"/>
              <a:buChar char="•"/>
            </a:pPr>
            <a:r>
              <a:rPr b="0" lang="de-DE" sz="2300" spc="-1" strike="noStrike">
                <a:solidFill>
                  <a:srgbClr val="000000"/>
                </a:solidFill>
                <a:latin typeface="Calibri"/>
              </a:rPr>
              <a:t>Leben werden gerettet.</a:t>
            </a:r>
            <a:endParaRPr b="0" lang="de-DE" sz="2300" spc="-1" strike="noStrike">
              <a:latin typeface="Arial"/>
            </a:endParaRPr>
          </a:p>
          <a:p>
            <a:pPr marL="343080" indent="-342360">
              <a:lnSpc>
                <a:spcPct val="100000"/>
              </a:lnSpc>
              <a:spcBef>
                <a:spcPts val="459"/>
              </a:spcBef>
              <a:buClr>
                <a:srgbClr val="000000"/>
              </a:buClr>
              <a:buFont typeface="Arial"/>
              <a:buChar char="•"/>
            </a:pPr>
            <a:r>
              <a:rPr b="0" lang="de-DE" sz="2300" spc="-1" strike="noStrike">
                <a:solidFill>
                  <a:srgbClr val="000000"/>
                </a:solidFill>
                <a:latin typeface="Calibri"/>
              </a:rPr>
              <a:t>Frauen, Kinder und Männer werden vor Missbrauch geschützt.</a:t>
            </a:r>
            <a:endParaRPr b="0" lang="de-DE" sz="2300" spc="-1" strike="noStrike">
              <a:latin typeface="Arial"/>
            </a:endParaRPr>
          </a:p>
          <a:p>
            <a:pPr marL="343080" indent="-342360">
              <a:lnSpc>
                <a:spcPct val="100000"/>
              </a:lnSpc>
              <a:spcBef>
                <a:spcPts val="459"/>
              </a:spcBef>
              <a:buClr>
                <a:srgbClr val="000000"/>
              </a:buClr>
              <a:buFont typeface="Arial"/>
              <a:buChar char="•"/>
            </a:pPr>
            <a:r>
              <a:rPr b="0" lang="de-DE" sz="2300" spc="-1" strike="noStrike">
                <a:solidFill>
                  <a:srgbClr val="000000"/>
                </a:solidFill>
                <a:latin typeface="Calibri"/>
              </a:rPr>
              <a:t>Gemeinschaften können zu Hause bleiben; oder wenn sie fliehen müssen, sind sie gut vorbereitet.</a:t>
            </a:r>
            <a:endParaRPr b="0" lang="de-DE" sz="2300" spc="-1" strike="noStrike">
              <a:latin typeface="Arial"/>
            </a:endParaRPr>
          </a:p>
          <a:p>
            <a:pPr marL="343080" indent="-342360">
              <a:lnSpc>
                <a:spcPct val="100000"/>
              </a:lnSpc>
              <a:spcBef>
                <a:spcPts val="459"/>
              </a:spcBef>
              <a:buClr>
                <a:srgbClr val="000000"/>
              </a:buClr>
              <a:buFont typeface="Arial"/>
              <a:buChar char="•"/>
            </a:pPr>
            <a:r>
              <a:rPr b="0" lang="de-DE" sz="2300" spc="-1" strike="noStrike">
                <a:solidFill>
                  <a:srgbClr val="000000"/>
                </a:solidFill>
                <a:latin typeface="Calibri"/>
              </a:rPr>
              <a:t>ZPK schafft Raum für Frieden und Menschen-</a:t>
            </a:r>
            <a:br/>
            <a:r>
              <a:rPr b="0" lang="de-DE" sz="2300" spc="-1" strike="noStrike">
                <a:solidFill>
                  <a:srgbClr val="000000"/>
                </a:solidFill>
                <a:latin typeface="Calibri"/>
              </a:rPr>
              <a:t>rechtsarbeit lokaler Akteure, weil es sie </a:t>
            </a:r>
            <a:br/>
            <a:r>
              <a:rPr b="0" lang="de-DE" sz="2300" spc="-1" strike="noStrike">
                <a:solidFill>
                  <a:srgbClr val="000000"/>
                </a:solidFill>
                <a:latin typeface="Calibri"/>
              </a:rPr>
              <a:t>schützt.</a:t>
            </a:r>
            <a:endParaRPr b="0" lang="de-DE" sz="2300" spc="-1" strike="noStrike">
              <a:latin typeface="Arial"/>
            </a:endParaRPr>
          </a:p>
          <a:p>
            <a:pPr marL="343080" indent="-342360">
              <a:lnSpc>
                <a:spcPct val="100000"/>
              </a:lnSpc>
              <a:spcBef>
                <a:spcPts val="459"/>
              </a:spcBef>
              <a:buClr>
                <a:srgbClr val="000000"/>
              </a:buClr>
              <a:buFont typeface="Arial"/>
              <a:buChar char="•"/>
            </a:pPr>
            <a:r>
              <a:rPr b="0" lang="de-DE" sz="2300" spc="-1" strike="noStrike">
                <a:solidFill>
                  <a:srgbClr val="000000"/>
                </a:solidFill>
                <a:latin typeface="Calibri"/>
              </a:rPr>
              <a:t>Beziehungen in geteilten Gemeinschaften </a:t>
            </a:r>
            <a:br/>
            <a:r>
              <a:rPr b="0" lang="de-DE" sz="2300" spc="-1" strike="noStrike">
                <a:solidFill>
                  <a:srgbClr val="000000"/>
                </a:solidFill>
                <a:latin typeface="Calibri"/>
              </a:rPr>
              <a:t>werden wiederhergestellt.</a:t>
            </a:r>
            <a:endParaRPr b="0" lang="de-DE" sz="2300" spc="-1" strike="noStrike">
              <a:latin typeface="Arial"/>
            </a:endParaRPr>
          </a:p>
          <a:p>
            <a:pPr marL="343080" indent="-342360">
              <a:lnSpc>
                <a:spcPct val="100000"/>
              </a:lnSpc>
              <a:spcBef>
                <a:spcPts val="459"/>
              </a:spcBef>
              <a:buClr>
                <a:srgbClr val="000000"/>
              </a:buClr>
              <a:buFont typeface="Arial"/>
              <a:buChar char="•"/>
            </a:pPr>
            <a:r>
              <a:rPr b="0" lang="de-DE" sz="2300" spc="-1" strike="noStrike">
                <a:solidFill>
                  <a:srgbClr val="000000"/>
                </a:solidFill>
                <a:latin typeface="Calibri"/>
              </a:rPr>
              <a:t>Konflikte werden verhindert oder beigelegt.</a:t>
            </a:r>
            <a:endParaRPr b="0" lang="de-DE" sz="2300" spc="-1" strike="noStrike">
              <a:latin typeface="Arial"/>
            </a:endParaRPr>
          </a:p>
          <a:p>
            <a:pPr marL="343080" indent="-342360">
              <a:lnSpc>
                <a:spcPct val="100000"/>
              </a:lnSpc>
              <a:spcBef>
                <a:spcPts val="459"/>
              </a:spcBef>
              <a:buClr>
                <a:srgbClr val="000000"/>
              </a:buClr>
              <a:buFont typeface="Arial"/>
              <a:buChar char="•"/>
            </a:pPr>
            <a:r>
              <a:rPr b="0" lang="de-DE" sz="2300" spc="-1" strike="noStrike">
                <a:solidFill>
                  <a:srgbClr val="000000"/>
                </a:solidFill>
                <a:latin typeface="Calibri"/>
              </a:rPr>
              <a:t>Mechanismen der Frühwarnung werden </a:t>
            </a:r>
            <a:br/>
            <a:r>
              <a:rPr b="0" lang="de-DE" sz="2300" spc="-1" strike="noStrike">
                <a:solidFill>
                  <a:srgbClr val="000000"/>
                </a:solidFill>
                <a:latin typeface="Calibri"/>
              </a:rPr>
              <a:t>geschaffen.</a:t>
            </a:r>
            <a:endParaRPr b="0" lang="de-DE" sz="2300" spc="-1" strike="noStrike">
              <a:latin typeface="Arial"/>
            </a:endParaRPr>
          </a:p>
          <a:p>
            <a:pPr marL="343080" indent="-342360">
              <a:lnSpc>
                <a:spcPct val="100000"/>
              </a:lnSpc>
              <a:spcBef>
                <a:spcPts val="459"/>
              </a:spcBef>
              <a:buClr>
                <a:srgbClr val="000000"/>
              </a:buClr>
              <a:buFont typeface="Arial"/>
              <a:buChar char="•"/>
            </a:pPr>
            <a:r>
              <a:rPr b="0" lang="de-DE" sz="2300" spc="-1" strike="noStrike">
                <a:solidFill>
                  <a:srgbClr val="000000"/>
                </a:solidFill>
                <a:latin typeface="Calibri"/>
              </a:rPr>
              <a:t>Das Verhalten von bewaffneten Akteuren </a:t>
            </a:r>
            <a:br/>
            <a:r>
              <a:rPr b="0" lang="de-DE" sz="2300" spc="-1" strike="noStrike">
                <a:solidFill>
                  <a:srgbClr val="000000"/>
                </a:solidFill>
                <a:latin typeface="Calibri"/>
              </a:rPr>
              <a:t>wird beeinflusst.</a:t>
            </a:r>
            <a:endParaRPr b="0" lang="de-DE" sz="23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CustomShape 1"/>
          <p:cNvSpPr/>
          <p:nvPr/>
        </p:nvSpPr>
        <p:spPr>
          <a:xfrm>
            <a:off x="467640" y="0"/>
            <a:ext cx="5976000" cy="1142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de-DE" sz="4400" spc="-1" strike="noStrike">
                <a:solidFill>
                  <a:srgbClr val="000000"/>
                </a:solidFill>
                <a:latin typeface="Calibri"/>
              </a:rPr>
              <a:t>Wieso geht das?</a:t>
            </a:r>
            <a:endParaRPr b="0" lang="de-DE" sz="4400" spc="-1" strike="noStrike">
              <a:latin typeface="Arial"/>
            </a:endParaRPr>
          </a:p>
        </p:txBody>
      </p:sp>
      <p:sp>
        <p:nvSpPr>
          <p:cNvPr id="109" name="CustomShape 2"/>
          <p:cNvSpPr/>
          <p:nvPr/>
        </p:nvSpPr>
        <p:spPr>
          <a:xfrm>
            <a:off x="467640" y="1052640"/>
            <a:ext cx="5688000" cy="580464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39"/>
              </a:spcBef>
              <a:buClr>
                <a:srgbClr val="000000"/>
              </a:buClr>
              <a:buFont typeface="Arial"/>
              <a:buChar char="•"/>
            </a:pPr>
            <a:r>
              <a:rPr b="0" lang="de-DE" sz="2200" spc="-1" strike="noStrike">
                <a:solidFill>
                  <a:srgbClr val="000000"/>
                </a:solidFill>
                <a:latin typeface="Calibri"/>
              </a:rPr>
              <a:t>„</a:t>
            </a:r>
            <a:r>
              <a:rPr b="0" lang="de-DE" sz="2200" spc="-1" strike="noStrike">
                <a:solidFill>
                  <a:srgbClr val="000000"/>
                </a:solidFill>
                <a:latin typeface="Calibri"/>
              </a:rPr>
              <a:t>Die Welt schaut zu“ ist oftmals ein Faktor, der Gewaltbereite stoppt.</a:t>
            </a:r>
            <a:endParaRPr b="0" lang="de-DE" sz="2200" spc="-1" strike="noStrike">
              <a:latin typeface="Arial"/>
            </a:endParaRPr>
          </a:p>
          <a:p>
            <a:pPr marL="343080" indent="-342360">
              <a:lnSpc>
                <a:spcPct val="100000"/>
              </a:lnSpc>
              <a:spcBef>
                <a:spcPts val="439"/>
              </a:spcBef>
              <a:buClr>
                <a:srgbClr val="000000"/>
              </a:buClr>
              <a:buFont typeface="Arial"/>
              <a:buChar char="•"/>
            </a:pPr>
            <a:r>
              <a:rPr b="0" lang="de-DE" sz="2200" spc="-1" strike="noStrike">
                <a:solidFill>
                  <a:srgbClr val="000000"/>
                </a:solidFill>
                <a:latin typeface="Calibri"/>
              </a:rPr>
              <a:t>Beziehungen zu „Influencern“ vor Ort (Führungspersönlichkeiten) werden aufgebaut, die ihrerseits Gewaltbereite stoppen können.</a:t>
            </a:r>
            <a:endParaRPr b="0" lang="de-DE" sz="2200" spc="-1" strike="noStrike">
              <a:latin typeface="Arial"/>
            </a:endParaRPr>
          </a:p>
          <a:p>
            <a:pPr marL="343080" indent="-342360">
              <a:lnSpc>
                <a:spcPct val="100000"/>
              </a:lnSpc>
              <a:spcBef>
                <a:spcPts val="439"/>
              </a:spcBef>
              <a:buClr>
                <a:srgbClr val="000000"/>
              </a:buClr>
              <a:buFont typeface="Arial"/>
              <a:buChar char="•"/>
            </a:pPr>
            <a:r>
              <a:rPr b="0" lang="de-DE" sz="2200" spc="-1" strike="noStrike">
                <a:solidFill>
                  <a:srgbClr val="000000"/>
                </a:solidFill>
                <a:latin typeface="Calibri"/>
              </a:rPr>
              <a:t>Aufbau von Vertrauen und Beziehungen zu allen Seiten ermöglichen Kommunikation </a:t>
            </a:r>
            <a:br/>
            <a:r>
              <a:rPr b="0" lang="de-DE" sz="2200" spc="-1" strike="noStrike">
                <a:solidFill>
                  <a:srgbClr val="000000"/>
                </a:solidFill>
                <a:latin typeface="Calibri"/>
              </a:rPr>
              <a:t>und Zivile Konfliktbearbeitung.</a:t>
            </a:r>
            <a:endParaRPr b="0" lang="de-DE" sz="2200" spc="-1" strike="noStrike">
              <a:latin typeface="Arial"/>
            </a:endParaRPr>
          </a:p>
          <a:p>
            <a:pPr marL="343080" indent="-342360">
              <a:lnSpc>
                <a:spcPct val="100000"/>
              </a:lnSpc>
              <a:spcBef>
                <a:spcPts val="439"/>
              </a:spcBef>
              <a:buClr>
                <a:srgbClr val="000000"/>
              </a:buClr>
              <a:buFont typeface="Arial"/>
              <a:buChar char="•"/>
            </a:pPr>
            <a:r>
              <a:rPr b="0" lang="de-DE" sz="2200" spc="-1" strike="noStrike">
                <a:solidFill>
                  <a:srgbClr val="000000"/>
                </a:solidFill>
                <a:latin typeface="Calibri"/>
              </a:rPr>
              <a:t>Die Fähigkeit lokaler Gemeinschaften, sich selbst zu schützen, wird gestärkt.</a:t>
            </a:r>
            <a:endParaRPr b="0" lang="de-DE" sz="2200" spc="-1" strike="noStrike">
              <a:latin typeface="Arial"/>
            </a:endParaRPr>
          </a:p>
          <a:p>
            <a:pPr marL="343080" indent="-342360">
              <a:lnSpc>
                <a:spcPct val="100000"/>
              </a:lnSpc>
              <a:spcBef>
                <a:spcPts val="439"/>
              </a:spcBef>
            </a:pPr>
            <a:r>
              <a:rPr b="0" lang="de-DE" sz="2200" spc="-1" strike="noStrike">
                <a:solidFill>
                  <a:srgbClr val="000000"/>
                </a:solidFill>
                <a:latin typeface="Calibri"/>
              </a:rPr>
              <a:t>Die tiefsitzende Überzeugung, dass in Extremsituationen „nur Gewalt hilft“, ist oftmals eine Illusion. Im Gegenteil, manchmal kann das Tragen von Waffen eine zusätzliche Gefährdung bedeuten, weil man zu einem “legitimen“ militärischen Ziel wird.</a:t>
            </a:r>
            <a:endParaRPr b="0" lang="de-DE" sz="2200" spc="-1" strike="noStrike">
              <a:latin typeface="Arial"/>
            </a:endParaRPr>
          </a:p>
          <a:p>
            <a:pPr marL="343080" indent="-342360">
              <a:lnSpc>
                <a:spcPct val="100000"/>
              </a:lnSpc>
              <a:spcBef>
                <a:spcPts val="439"/>
              </a:spcBef>
            </a:pPr>
            <a:endParaRPr b="0" lang="de-DE" sz="2200" spc="-1" strike="noStrike">
              <a:latin typeface="Arial"/>
            </a:endParaRPr>
          </a:p>
          <a:p>
            <a:pPr marL="343080" indent="-342360">
              <a:lnSpc>
                <a:spcPct val="100000"/>
              </a:lnSpc>
              <a:spcBef>
                <a:spcPts val="439"/>
              </a:spcBef>
            </a:pPr>
            <a:endParaRPr b="0" lang="de-DE" sz="2200" spc="-1" strike="noStrike">
              <a:latin typeface="Arial"/>
            </a:endParaRPr>
          </a:p>
        </p:txBody>
      </p:sp>
      <p:pic>
        <p:nvPicPr>
          <p:cNvPr id="110" name="Picture 2" descr=""/>
          <p:cNvPicPr/>
          <p:nvPr/>
        </p:nvPicPr>
        <p:blipFill>
          <a:blip r:embed="rId1"/>
          <a:stretch/>
        </p:blipFill>
        <p:spPr>
          <a:xfrm>
            <a:off x="6338880" y="188640"/>
            <a:ext cx="2804400" cy="6857280"/>
          </a:xfrm>
          <a:prstGeom prst="rect">
            <a:avLst/>
          </a:prstGeom>
          <a:ln w="936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TotalTime>
  <Application>LibreOffice/6.3.3.2$Windows_X86_64 LibreOffice_project/a64200df03143b798afd1ec74a12ab50359878ed</Application>
  <Words>1678</Words>
  <Paragraphs>101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2019-12-04T05:08:03Z</dcterms:created>
  <dc:creator>Christine Schweitzer</dc:creator>
  <dc:description/>
  <dc:language>de-DE</dc:language>
  <cp:lastModifiedBy/>
  <dcterms:modified xsi:type="dcterms:W3CDTF">2020-01-07T07:52:21Z</dcterms:modified>
  <cp:revision>33</cp:revision>
  <dc:subject/>
  <dc:title>Gewalt verhindern, Geflüchtete schützen:  Ziviles Peacekeeping</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15</vt:i4>
  </property>
  <property fmtid="{D5CDD505-2E9C-101B-9397-08002B2CF9AE}" pid="8" name="PresentationFormat">
    <vt:lpwstr>Bildschirmpräsentation (4:3)</vt:lpwstr>
  </property>
  <property fmtid="{D5CDD505-2E9C-101B-9397-08002B2CF9AE}" pid="9" name="ScaleCrop">
    <vt:bool>0</vt:bool>
  </property>
  <property fmtid="{D5CDD505-2E9C-101B-9397-08002B2CF9AE}" pid="10" name="ShareDoc">
    <vt:bool>0</vt:bool>
  </property>
  <property fmtid="{D5CDD505-2E9C-101B-9397-08002B2CF9AE}" pid="11" name="Slides">
    <vt:i4>16</vt:i4>
  </property>
</Properties>
</file>